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5"/>
  </p:notesMasterIdLst>
  <p:sldIdLst>
    <p:sldId id="256" r:id="rId2"/>
    <p:sldId id="257" r:id="rId3"/>
    <p:sldId id="308" r:id="rId4"/>
    <p:sldId id="309" r:id="rId5"/>
    <p:sldId id="310" r:id="rId6"/>
    <p:sldId id="311" r:id="rId7"/>
    <p:sldId id="312" r:id="rId8"/>
    <p:sldId id="313" r:id="rId9"/>
    <p:sldId id="314" r:id="rId10"/>
    <p:sldId id="306" r:id="rId11"/>
    <p:sldId id="315" r:id="rId12"/>
    <p:sldId id="316" r:id="rId13"/>
    <p:sldId id="305" r:id="rId14"/>
    <p:sldId id="317" r:id="rId15"/>
    <p:sldId id="318" r:id="rId16"/>
    <p:sldId id="319" r:id="rId17"/>
    <p:sldId id="307" r:id="rId18"/>
    <p:sldId id="320" r:id="rId19"/>
    <p:sldId id="322" r:id="rId20"/>
    <p:sldId id="321" r:id="rId21"/>
    <p:sldId id="325" r:id="rId22"/>
    <p:sldId id="326" r:id="rId23"/>
    <p:sldId id="284" r:id="rId24"/>
    <p:sldId id="327" r:id="rId25"/>
    <p:sldId id="328" r:id="rId26"/>
    <p:sldId id="329" r:id="rId27"/>
    <p:sldId id="348" r:id="rId28"/>
    <p:sldId id="349" r:id="rId29"/>
    <p:sldId id="273" r:id="rId30"/>
    <p:sldId id="350" r:id="rId31"/>
    <p:sldId id="351" r:id="rId32"/>
    <p:sldId id="260" r:id="rId33"/>
    <p:sldId id="261" r:id="rId34"/>
    <p:sldId id="262" r:id="rId35"/>
    <p:sldId id="352" r:id="rId36"/>
    <p:sldId id="264" r:id="rId37"/>
    <p:sldId id="353" r:id="rId38"/>
    <p:sldId id="354" r:id="rId39"/>
    <p:sldId id="355" r:id="rId40"/>
    <p:sldId id="276" r:id="rId41"/>
    <p:sldId id="286" r:id="rId42"/>
    <p:sldId id="270" r:id="rId43"/>
    <p:sldId id="356" r:id="rId44"/>
    <p:sldId id="271" r:id="rId45"/>
    <p:sldId id="272" r:id="rId46"/>
    <p:sldId id="357" r:id="rId47"/>
    <p:sldId id="277" r:id="rId48"/>
    <p:sldId id="332" r:id="rId49"/>
    <p:sldId id="347" r:id="rId50"/>
    <p:sldId id="258" r:id="rId51"/>
    <p:sldId id="263" r:id="rId52"/>
    <p:sldId id="259" r:id="rId53"/>
    <p:sldId id="265" r:id="rId54"/>
    <p:sldId id="266" r:id="rId55"/>
    <p:sldId id="267" r:id="rId56"/>
    <p:sldId id="268" r:id="rId57"/>
    <p:sldId id="269" r:id="rId58"/>
    <p:sldId id="274" r:id="rId59"/>
    <p:sldId id="342" r:id="rId60"/>
    <p:sldId id="343" r:id="rId61"/>
    <p:sldId id="344" r:id="rId62"/>
    <p:sldId id="345" r:id="rId63"/>
    <p:sldId id="346"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p:cViewPr varScale="1">
        <p:scale>
          <a:sx n="63" d="100"/>
          <a:sy n="63" d="100"/>
        </p:scale>
        <p:origin x="1608"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466ECF-A568-40A6-B756-26349D308A6F}" type="datetimeFigureOut">
              <a:rPr lang="en-US" smtClean="0"/>
              <a:t>6/8/2022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C82E09-95CA-4C4F-B34E-3496841B95A3}" type="slidenum">
              <a:rPr lang="en-US" smtClean="0"/>
              <a:t>‹#›</a:t>
            </a:fld>
            <a:endParaRPr lang="en-US"/>
          </a:p>
        </p:txBody>
      </p:sp>
    </p:spTree>
    <p:extLst>
      <p:ext uri="{BB962C8B-B14F-4D97-AF65-F5344CB8AC3E}">
        <p14:creationId xmlns:p14="http://schemas.microsoft.com/office/powerpoint/2010/main" val="3778057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F2367F-89F2-47DC-BF76-2D818D0F86E4}" type="datetime1">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26B08-3E2A-4C39-810E-8394F51B47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335FA-7BDB-440F-B983-B403CCE08835}" type="datetime1">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26B08-3E2A-4C39-810E-8394F51B47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C15EEF-6671-40A2-AFE8-E81EF92DD68F}" type="datetime1">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26B08-3E2A-4C39-810E-8394F51B47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BE5361-3B39-4739-9CE5-14657109535F}" type="datetime1">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26B08-3E2A-4C39-810E-8394F51B476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BDF01-4E4C-4B66-8A7D-92935AA1E3BB}" type="datetime1">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26B08-3E2A-4C39-810E-8394F51B47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0CE3E5-0A54-4364-A5EE-FDEE5B6DF420}" type="datetime1">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26B08-3E2A-4C39-810E-8394F51B47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1B89C0-745A-4D5E-964A-1895199BE070}" type="datetime1">
              <a:rPr lang="en-US" smtClean="0"/>
              <a:t>6/8/2022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726B08-3E2A-4C39-810E-8394F51B47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50DFDE-EF70-49CD-A455-3F87678C9868}" type="datetime1">
              <a:rPr lang="en-US" smtClean="0"/>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726B08-3E2A-4C39-810E-8394F51B47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CE96A7-6F85-4A1B-B9E9-C2500AB499B6}" type="datetime1">
              <a:rPr lang="en-US" smtClean="0"/>
              <a:t>6/8/2022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726B08-3E2A-4C39-810E-8394F51B47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4D93CC-A646-488F-BB89-EDE22A6D74C3}" type="datetime1">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26B08-3E2A-4C39-810E-8394F51B47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8F490-C189-46CC-BD2C-B77ECB19EA3C}" type="datetime1">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26B08-3E2A-4C39-810E-8394F51B47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369D69E-06E8-43FA-9F70-1D540F8AD47A}" type="datetime1">
              <a:rPr lang="en-US" smtClean="0"/>
              <a:t>6/8/2022</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9726B08-3E2A-4C39-810E-8394F51B47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38200"/>
            <a:ext cx="8305800" cy="2460625"/>
          </a:xfrm>
          <a:ln>
            <a:noFill/>
          </a:ln>
        </p:spPr>
        <p:style>
          <a:lnRef idx="2">
            <a:schemeClr val="dk1"/>
          </a:lnRef>
          <a:fillRef idx="1">
            <a:schemeClr val="lt1"/>
          </a:fillRef>
          <a:effectRef idx="0">
            <a:schemeClr val="dk1"/>
          </a:effectRef>
          <a:fontRef idx="minor">
            <a:schemeClr val="dk1"/>
          </a:fontRef>
        </p:style>
        <p:txBody>
          <a:bodyPr/>
          <a:lstStyle/>
          <a:p>
            <a:pPr algn="ctr"/>
            <a:r>
              <a:rPr lang="en-US" sz="4800" b="1" dirty="0"/>
              <a:t>Engineering Materials &amp; Metallurgy </a:t>
            </a:r>
            <a:br>
              <a:rPr lang="en-US" sz="4800" b="1" dirty="0"/>
            </a:br>
            <a:br>
              <a:rPr lang="en-US" sz="4800" b="1" dirty="0"/>
            </a:br>
            <a:r>
              <a:rPr lang="en-US" sz="2800" i="1" dirty="0"/>
              <a:t>(MEMEC02/MPMEC02)</a:t>
            </a:r>
            <a:endParaRPr lang="en-US" sz="4800" i="1" dirty="0"/>
          </a:p>
        </p:txBody>
      </p:sp>
      <p:sp>
        <p:nvSpPr>
          <p:cNvPr id="3" name="Subtitle 2"/>
          <p:cNvSpPr>
            <a:spLocks noGrp="1"/>
          </p:cNvSpPr>
          <p:nvPr>
            <p:ph type="subTitle" idx="1"/>
          </p:nvPr>
        </p:nvSpPr>
        <p:spPr>
          <a:xfrm>
            <a:off x="304800" y="4343400"/>
            <a:ext cx="8534400" cy="1524000"/>
          </a:xfrm>
        </p:spPr>
        <p:txBody>
          <a:bodyPr>
            <a:normAutofit/>
          </a:bodyPr>
          <a:lstStyle/>
          <a:p>
            <a:pPr algn="ctr"/>
            <a:r>
              <a:rPr lang="en-US" b="1" dirty="0"/>
              <a:t>UNIT 3: </a:t>
            </a:r>
          </a:p>
          <a:p>
            <a:pPr algn="ctr"/>
            <a:r>
              <a:rPr lang="en-US" b="1" dirty="0"/>
              <a:t>Phase Equilibrium, Micro-structure and Failure Analysis</a:t>
            </a:r>
          </a:p>
        </p:txBody>
      </p:sp>
    </p:spTree>
    <p:extLst>
      <p:ext uri="{BB962C8B-B14F-4D97-AF65-F5344CB8AC3E}">
        <p14:creationId xmlns:p14="http://schemas.microsoft.com/office/powerpoint/2010/main" val="1458827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of Phase Diagram</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 y="1960262"/>
            <a:ext cx="8869680" cy="360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11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Unary Phase Diagram</a:t>
            </a:r>
          </a:p>
        </p:txBody>
      </p:sp>
      <p:sp>
        <p:nvSpPr>
          <p:cNvPr id="3" name="Content Placeholder 2"/>
          <p:cNvSpPr>
            <a:spLocks noGrp="1"/>
          </p:cNvSpPr>
          <p:nvPr>
            <p:ph idx="1"/>
          </p:nvPr>
        </p:nvSpPr>
        <p:spPr>
          <a:xfrm>
            <a:off x="457200" y="1600200"/>
            <a:ext cx="3352800" cy="4876800"/>
          </a:xfrm>
        </p:spPr>
        <p:txBody>
          <a:bodyPr/>
          <a:lstStyle/>
          <a:p>
            <a:r>
              <a:rPr lang="en-US" dirty="0"/>
              <a:t>Single component system</a:t>
            </a:r>
          </a:p>
          <a:p>
            <a:endParaRPr lang="en-US" dirty="0"/>
          </a:p>
          <a:p>
            <a:r>
              <a:rPr lang="en-US" dirty="0"/>
              <a:t>P-T diagram</a:t>
            </a:r>
          </a:p>
          <a:p>
            <a:endParaRPr lang="en-US" dirty="0"/>
          </a:p>
          <a:p>
            <a:r>
              <a:rPr lang="en-US" dirty="0"/>
              <a:t>Triple point of the water the point at which all the 3 phases coexist (i.e. F=0)</a:t>
            </a: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92442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5715000" y="4381500"/>
            <a:ext cx="519112" cy="342900"/>
          </a:xfrm>
          <a:prstGeom prst="straightConnector1">
            <a:avLst/>
          </a:prstGeom>
          <a:ln>
            <a:solidFill>
              <a:srgbClr val="0000FF"/>
            </a:solidFill>
            <a:tailEnd type="arrow"/>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6201389" y="4171328"/>
            <a:ext cx="588623" cy="369332"/>
          </a:xfrm>
          <a:prstGeom prst="rect">
            <a:avLst/>
          </a:prstGeom>
          <a:noFill/>
        </p:spPr>
        <p:txBody>
          <a:bodyPr wrap="none" rtlCol="0">
            <a:spAutoFit/>
          </a:bodyPr>
          <a:lstStyle/>
          <a:p>
            <a:r>
              <a:rPr lang="en-US" b="1" dirty="0">
                <a:solidFill>
                  <a:srgbClr val="0000FF"/>
                </a:solidFill>
              </a:rPr>
              <a:t>F=0</a:t>
            </a:r>
          </a:p>
        </p:txBody>
      </p:sp>
      <p:cxnSp>
        <p:nvCxnSpPr>
          <p:cNvPr id="10" name="Straight Arrow Connector 9"/>
          <p:cNvCxnSpPr>
            <a:stCxn id="11" idx="1"/>
          </p:cNvCxnSpPr>
          <p:nvPr/>
        </p:nvCxnSpPr>
        <p:spPr>
          <a:xfrm flipH="1">
            <a:off x="5550307" y="2699266"/>
            <a:ext cx="389493" cy="158234"/>
          </a:xfrm>
          <a:prstGeom prst="straightConnector1">
            <a:avLst/>
          </a:prstGeom>
          <a:ln>
            <a:solidFill>
              <a:srgbClr val="0000FF"/>
            </a:solidFill>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5939800" y="2514600"/>
            <a:ext cx="588623" cy="369332"/>
          </a:xfrm>
          <a:prstGeom prst="rect">
            <a:avLst/>
          </a:prstGeom>
          <a:noFill/>
        </p:spPr>
        <p:txBody>
          <a:bodyPr wrap="none" rtlCol="0">
            <a:spAutoFit/>
          </a:bodyPr>
          <a:lstStyle/>
          <a:p>
            <a:r>
              <a:rPr lang="en-US" b="1" dirty="0">
                <a:solidFill>
                  <a:srgbClr val="0000FF"/>
                </a:solidFill>
              </a:rPr>
              <a:t>F=1</a:t>
            </a:r>
          </a:p>
        </p:txBody>
      </p:sp>
      <p:sp>
        <p:nvSpPr>
          <p:cNvPr id="9" name="Cloud 8"/>
          <p:cNvSpPr/>
          <p:nvPr/>
        </p:nvSpPr>
        <p:spPr>
          <a:xfrm>
            <a:off x="6234112" y="3429000"/>
            <a:ext cx="1233488" cy="609600"/>
          </a:xfrm>
          <a:prstGeom prst="cloud">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F=0</a:t>
            </a:r>
          </a:p>
        </p:txBody>
      </p:sp>
    </p:spTree>
    <p:extLst>
      <p:ext uri="{BB962C8B-B14F-4D97-AF65-F5344CB8AC3E}">
        <p14:creationId xmlns:p14="http://schemas.microsoft.com/office/powerpoint/2010/main" val="1856567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2064"/>
            <a:ext cx="8305800" cy="3201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a:extLst>
              <a:ext uri="{FF2B5EF4-FFF2-40B4-BE49-F238E27FC236}">
                <a16:creationId xmlns:a16="http://schemas.microsoft.com/office/drawing/2014/main" id="{AF1B4293-A92E-A3B5-ED72-B401E3B17228}"/>
              </a:ext>
            </a:extLst>
          </p:cNvPr>
          <p:cNvSpPr>
            <a:spLocks noGrp="1"/>
          </p:cNvSpPr>
          <p:nvPr>
            <p:ph type="title"/>
          </p:nvPr>
        </p:nvSpPr>
        <p:spPr>
          <a:xfrm>
            <a:off x="457200" y="533400"/>
            <a:ext cx="8229600" cy="990600"/>
          </a:xfrm>
        </p:spPr>
        <p:txBody>
          <a:bodyPr/>
          <a:lstStyle/>
          <a:p>
            <a:pPr algn="r"/>
            <a:r>
              <a:rPr lang="en-US" dirty="0"/>
              <a:t>Cont..</a:t>
            </a:r>
          </a:p>
        </p:txBody>
      </p:sp>
    </p:spTree>
    <p:extLst>
      <p:ext uri="{BB962C8B-B14F-4D97-AF65-F5344CB8AC3E}">
        <p14:creationId xmlns:p14="http://schemas.microsoft.com/office/powerpoint/2010/main" val="3563083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Invariant Reactions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5" y="1676400"/>
            <a:ext cx="535305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138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t>
            </a:r>
            <a:r>
              <a:rPr lang="en-US" dirty="0" err="1"/>
              <a:t>Isomorphous</a:t>
            </a:r>
            <a:r>
              <a:rPr lang="en-US" dirty="0"/>
              <a:t> Phase Diagram</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752600"/>
            <a:ext cx="5124450"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09800"/>
            <a:ext cx="35814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9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Tie Line and Lever Rule</a:t>
            </a: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981200"/>
            <a:ext cx="3749040" cy="3711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52600"/>
            <a:ext cx="4572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191000"/>
            <a:ext cx="44196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775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99777"/>
            <a:ext cx="432435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00400"/>
            <a:ext cx="576262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275" y="5410200"/>
            <a:ext cx="257175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a:extLst>
              <a:ext uri="{FF2B5EF4-FFF2-40B4-BE49-F238E27FC236}">
                <a16:creationId xmlns:a16="http://schemas.microsoft.com/office/drawing/2014/main" id="{E893B3B3-532B-2566-A03A-119047AD35D8}"/>
              </a:ext>
            </a:extLst>
          </p:cNvPr>
          <p:cNvSpPr>
            <a:spLocks noGrp="1"/>
          </p:cNvSpPr>
          <p:nvPr>
            <p:ph type="title"/>
          </p:nvPr>
        </p:nvSpPr>
        <p:spPr>
          <a:xfrm>
            <a:off x="457200" y="533400"/>
            <a:ext cx="8229600" cy="990600"/>
          </a:xfrm>
        </p:spPr>
        <p:txBody>
          <a:bodyPr/>
          <a:lstStyle/>
          <a:p>
            <a:pPr algn="r"/>
            <a:r>
              <a:rPr lang="en-US" dirty="0"/>
              <a:t>Cont..</a:t>
            </a:r>
          </a:p>
        </p:txBody>
      </p:sp>
    </p:spTree>
    <p:extLst>
      <p:ext uri="{BB962C8B-B14F-4D97-AF65-F5344CB8AC3E}">
        <p14:creationId xmlns:p14="http://schemas.microsoft.com/office/powerpoint/2010/main" val="3453711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Eutectic System</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981199"/>
            <a:ext cx="47910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19248"/>
            <a:ext cx="403860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713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Iron-Carbon Phase Transformation </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8153400"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975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2066925"/>
            <a:ext cx="8281987"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a:extLst>
              <a:ext uri="{FF2B5EF4-FFF2-40B4-BE49-F238E27FC236}">
                <a16:creationId xmlns:a16="http://schemas.microsoft.com/office/drawing/2014/main" id="{50DBD0C3-E25A-22F6-7E87-0D775D1711DC}"/>
              </a:ext>
            </a:extLst>
          </p:cNvPr>
          <p:cNvSpPr>
            <a:spLocks noGrp="1"/>
          </p:cNvSpPr>
          <p:nvPr>
            <p:ph type="title"/>
          </p:nvPr>
        </p:nvSpPr>
        <p:spPr>
          <a:xfrm>
            <a:off x="457200" y="533400"/>
            <a:ext cx="8229600" cy="990600"/>
          </a:xfrm>
        </p:spPr>
        <p:txBody>
          <a:bodyPr/>
          <a:lstStyle/>
          <a:p>
            <a:pPr algn="r"/>
            <a:r>
              <a:rPr lang="en-US" dirty="0"/>
              <a:t>Cont..</a:t>
            </a:r>
          </a:p>
        </p:txBody>
      </p:sp>
    </p:spTree>
    <p:extLst>
      <p:ext uri="{BB962C8B-B14F-4D97-AF65-F5344CB8AC3E}">
        <p14:creationId xmlns:p14="http://schemas.microsoft.com/office/powerpoint/2010/main" val="237156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 (Unit 3)</a:t>
            </a:r>
          </a:p>
        </p:txBody>
      </p:sp>
      <p:graphicFrame>
        <p:nvGraphicFramePr>
          <p:cNvPr id="4" name="Table 3"/>
          <p:cNvGraphicFramePr>
            <a:graphicFrameLocks noGrp="1"/>
          </p:cNvGraphicFramePr>
          <p:nvPr/>
        </p:nvGraphicFramePr>
        <p:xfrm>
          <a:off x="304800" y="1524000"/>
          <a:ext cx="8458200" cy="4393931"/>
        </p:xfrm>
        <a:graphic>
          <a:graphicData uri="http://schemas.openxmlformats.org/drawingml/2006/table">
            <a:tbl>
              <a:tblPr firstRow="1" firstCol="1" bandRow="1">
                <a:tableStyleId>{5940675A-B579-460E-94D1-54222C63F5DA}</a:tableStyleId>
              </a:tblPr>
              <a:tblGrid>
                <a:gridCol w="1161348">
                  <a:extLst>
                    <a:ext uri="{9D8B030D-6E8A-4147-A177-3AD203B41FA5}">
                      <a16:colId xmlns:a16="http://schemas.microsoft.com/office/drawing/2014/main" val="20000"/>
                    </a:ext>
                  </a:extLst>
                </a:gridCol>
                <a:gridCol w="7296852">
                  <a:extLst>
                    <a:ext uri="{9D8B030D-6E8A-4147-A177-3AD203B41FA5}">
                      <a16:colId xmlns:a16="http://schemas.microsoft.com/office/drawing/2014/main" val="20001"/>
                    </a:ext>
                  </a:extLst>
                </a:gridCol>
              </a:tblGrid>
              <a:tr h="431531">
                <a:tc>
                  <a:txBody>
                    <a:bodyPr/>
                    <a:lstStyle/>
                    <a:p>
                      <a:pPr marL="0" marR="0" algn="ctr">
                        <a:lnSpc>
                          <a:spcPct val="115000"/>
                        </a:lnSpc>
                        <a:spcBef>
                          <a:spcPts val="0"/>
                        </a:spcBef>
                        <a:spcAft>
                          <a:spcPts val="0"/>
                        </a:spcAft>
                      </a:pPr>
                      <a:r>
                        <a:rPr lang="en-US" sz="2000" b="1" dirty="0" err="1">
                          <a:effectLst/>
                        </a:rPr>
                        <a:t>Lec</a:t>
                      </a:r>
                      <a:r>
                        <a:rPr lang="en-US" sz="2000" b="1" dirty="0">
                          <a:effectLst/>
                        </a:rPr>
                        <a:t>. No.</a:t>
                      </a:r>
                      <a:endParaRPr lang="en-US" sz="2000" b="1"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b="1" dirty="0">
                          <a:effectLst/>
                        </a:rPr>
                        <a:t>Details of the Topics to be covered</a:t>
                      </a:r>
                      <a:endParaRPr lang="en-US" sz="2000" b="1"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889938">
                <a:tc>
                  <a:txBody>
                    <a:bodyPr/>
                    <a:lstStyle/>
                    <a:p>
                      <a:pPr marL="0" marR="0" algn="ctr">
                        <a:lnSpc>
                          <a:spcPct val="115000"/>
                        </a:lnSpc>
                        <a:spcBef>
                          <a:spcPts val="0"/>
                        </a:spcBef>
                        <a:spcAft>
                          <a:spcPts val="0"/>
                        </a:spcAft>
                      </a:pPr>
                      <a:r>
                        <a:rPr lang="en-US" sz="2000" dirty="0">
                          <a:effectLst/>
                        </a:rPr>
                        <a:t>1</a:t>
                      </a:r>
                      <a:endParaRPr lang="en-US" sz="20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kern="1200" dirty="0">
                          <a:solidFill>
                            <a:schemeClr val="tx1"/>
                          </a:solidFill>
                          <a:latin typeface="+mn-lt"/>
                          <a:ea typeface="+mn-ea"/>
                          <a:cs typeface="+mn-cs"/>
                        </a:rPr>
                        <a:t>Basic definitions and terminology, Hume-</a:t>
                      </a:r>
                      <a:r>
                        <a:rPr lang="en-US" sz="2000" kern="1200" dirty="0" err="1">
                          <a:solidFill>
                            <a:schemeClr val="tx1"/>
                          </a:solidFill>
                          <a:latin typeface="+mn-lt"/>
                          <a:ea typeface="+mn-ea"/>
                          <a:cs typeface="+mn-cs"/>
                        </a:rPr>
                        <a:t>Ruthery</a:t>
                      </a:r>
                      <a:r>
                        <a:rPr lang="en-US" sz="2000" kern="1200" dirty="0">
                          <a:solidFill>
                            <a:schemeClr val="tx1"/>
                          </a:solidFill>
                          <a:latin typeface="+mn-lt"/>
                          <a:ea typeface="+mn-ea"/>
                          <a:cs typeface="+mn-cs"/>
                        </a:rPr>
                        <a:t> conditions, Gibb’s Phase Rule</a:t>
                      </a:r>
                    </a:p>
                  </a:txBody>
                  <a:tcPr marL="68580" marR="68580" marT="0" marB="0"/>
                </a:tc>
                <a:extLst>
                  <a:ext uri="{0D108BD9-81ED-4DB2-BD59-A6C34878D82A}">
                    <a16:rowId xmlns:a16="http://schemas.microsoft.com/office/drawing/2014/main" val="10001"/>
                  </a:ext>
                </a:extLst>
              </a:tr>
              <a:tr h="431531">
                <a:tc>
                  <a:txBody>
                    <a:bodyPr/>
                    <a:lstStyle/>
                    <a:p>
                      <a:pPr marL="0" marR="0" algn="ctr">
                        <a:lnSpc>
                          <a:spcPct val="115000"/>
                        </a:lnSpc>
                        <a:spcBef>
                          <a:spcPts val="0"/>
                        </a:spcBef>
                        <a:spcAft>
                          <a:spcPts val="0"/>
                        </a:spcAft>
                      </a:pPr>
                      <a:r>
                        <a:rPr lang="en-US" sz="2000">
                          <a:effectLst/>
                        </a:rPr>
                        <a:t>2</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effectLst/>
                        </a:rPr>
                        <a:t>Unary phase diagram</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31531">
                <a:tc>
                  <a:txBody>
                    <a:bodyPr/>
                    <a:lstStyle/>
                    <a:p>
                      <a:pPr marL="0" marR="0" algn="ctr">
                        <a:lnSpc>
                          <a:spcPct val="115000"/>
                        </a:lnSpc>
                        <a:spcBef>
                          <a:spcPts val="0"/>
                        </a:spcBef>
                        <a:spcAft>
                          <a:spcPts val="0"/>
                        </a:spcAft>
                      </a:pPr>
                      <a:r>
                        <a:rPr lang="en-US" sz="2000">
                          <a:effectLst/>
                        </a:rPr>
                        <a:t>3</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effectLst/>
                        </a:rPr>
                        <a:t>Binary isomorphous phase diagram</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431531">
                <a:tc>
                  <a:txBody>
                    <a:bodyPr/>
                    <a:lstStyle/>
                    <a:p>
                      <a:pPr marL="0" marR="0" algn="ctr">
                        <a:lnSpc>
                          <a:spcPct val="115000"/>
                        </a:lnSpc>
                        <a:spcBef>
                          <a:spcPts val="0"/>
                        </a:spcBef>
                        <a:spcAft>
                          <a:spcPts val="0"/>
                        </a:spcAft>
                      </a:pPr>
                      <a:r>
                        <a:rPr lang="en-US" sz="2000">
                          <a:effectLst/>
                        </a:rPr>
                        <a:t>4</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effectLst/>
                        </a:rPr>
                        <a:t>Binary eutectic phase diagram</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431531">
                <a:tc>
                  <a:txBody>
                    <a:bodyPr/>
                    <a:lstStyle/>
                    <a:p>
                      <a:pPr marL="0" marR="0" algn="ctr">
                        <a:lnSpc>
                          <a:spcPct val="115000"/>
                        </a:lnSpc>
                        <a:spcBef>
                          <a:spcPts val="0"/>
                        </a:spcBef>
                        <a:spcAft>
                          <a:spcPts val="0"/>
                        </a:spcAft>
                      </a:pPr>
                      <a:r>
                        <a:rPr lang="en-US" sz="2000">
                          <a:effectLst/>
                        </a:rPr>
                        <a:t>5</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t>Iron-Carbon Phase Transformation </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431531">
                <a:tc>
                  <a:txBody>
                    <a:bodyPr/>
                    <a:lstStyle/>
                    <a:p>
                      <a:pPr marL="0" marR="0" algn="ctr">
                        <a:lnSpc>
                          <a:spcPct val="115000"/>
                        </a:lnSpc>
                        <a:spcBef>
                          <a:spcPts val="0"/>
                        </a:spcBef>
                        <a:spcAft>
                          <a:spcPts val="0"/>
                        </a:spcAft>
                      </a:pPr>
                      <a:r>
                        <a:rPr lang="en-US" sz="2000">
                          <a:effectLst/>
                        </a:rPr>
                        <a:t>6</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effectLst/>
                        </a:rPr>
                        <a:t>Diffusion of Solids, Fick’s I and II law</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r h="483276">
                <a:tc>
                  <a:txBody>
                    <a:bodyPr/>
                    <a:lstStyle/>
                    <a:p>
                      <a:pPr marL="0" marR="0" algn="ctr">
                        <a:lnSpc>
                          <a:spcPct val="115000"/>
                        </a:lnSpc>
                        <a:spcBef>
                          <a:spcPts val="0"/>
                        </a:spcBef>
                        <a:spcAft>
                          <a:spcPts val="0"/>
                        </a:spcAft>
                      </a:pPr>
                      <a:r>
                        <a:rPr lang="en-US" sz="2000">
                          <a:effectLst/>
                        </a:rPr>
                        <a:t>7</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effectLst/>
                        </a:rPr>
                        <a:t>Micro-Structural Examination</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r h="431531">
                <a:tc>
                  <a:txBody>
                    <a:bodyPr/>
                    <a:lstStyle/>
                    <a:p>
                      <a:pPr marL="0" marR="0" algn="ctr">
                        <a:lnSpc>
                          <a:spcPct val="115000"/>
                        </a:lnSpc>
                        <a:spcBef>
                          <a:spcPts val="0"/>
                        </a:spcBef>
                        <a:spcAft>
                          <a:spcPts val="0"/>
                        </a:spcAft>
                      </a:pPr>
                      <a:r>
                        <a:rPr lang="en-US" sz="2000">
                          <a:effectLst/>
                        </a:rPr>
                        <a:t>8</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effectLst/>
                        </a:rPr>
                        <a:t>Failure Analysis</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8990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DIFFUSION</a:t>
            </a:r>
          </a:p>
        </p:txBody>
      </p:sp>
      <p:sp>
        <p:nvSpPr>
          <p:cNvPr id="3" name="Content Placeholder 2"/>
          <p:cNvSpPr>
            <a:spLocks noGrp="1"/>
          </p:cNvSpPr>
          <p:nvPr>
            <p:ph idx="1"/>
          </p:nvPr>
        </p:nvSpPr>
        <p:spPr>
          <a:xfrm>
            <a:off x="457200" y="1600200"/>
            <a:ext cx="5867400" cy="3810000"/>
          </a:xfrm>
        </p:spPr>
        <p:txBody>
          <a:bodyPr/>
          <a:lstStyle/>
          <a:p>
            <a:pPr algn="just"/>
            <a:r>
              <a:rPr lang="en-US" dirty="0">
                <a:latin typeface="Times New Roman" panose="02020603050405020304" pitchFamily="18" charset="0"/>
                <a:cs typeface="Times New Roman" panose="02020603050405020304" pitchFamily="18" charset="0"/>
              </a:rPr>
              <a:t>Phenomenon of material transport by atomic motion</a:t>
            </a:r>
          </a:p>
          <a:p>
            <a:pPr algn="just"/>
            <a:r>
              <a:rPr lang="en-US" dirty="0">
                <a:latin typeface="Times New Roman" panose="02020603050405020304" pitchFamily="18" charset="0"/>
                <a:cs typeface="Times New Roman" panose="02020603050405020304" pitchFamily="18" charset="0"/>
              </a:rPr>
              <a:t>Process, whereby atoms of one metal diffuse into another, is termed interdiffusion, or impurity diffusion</a:t>
            </a:r>
          </a:p>
          <a:p>
            <a:pPr algn="just"/>
            <a:r>
              <a:rPr lang="en-US" dirty="0">
                <a:latin typeface="Times New Roman" panose="02020603050405020304" pitchFamily="18" charset="0"/>
                <a:cs typeface="Times New Roman" panose="02020603050405020304" pitchFamily="18" charset="0"/>
              </a:rPr>
              <a:t>Diffusion also occurs for pure metals, but all atoms exchanging positions are of the same type; this is termed self-diffusion</a:t>
            </a:r>
          </a:p>
        </p:txBody>
      </p:sp>
      <p:pic>
        <p:nvPicPr>
          <p:cNvPr id="5" name="Picture 4">
            <a:extLst>
              <a:ext uri="{FF2B5EF4-FFF2-40B4-BE49-F238E27FC236}">
                <a16:creationId xmlns:a16="http://schemas.microsoft.com/office/drawing/2014/main" id="{91FEEA8E-0691-6FF1-C6BA-F527D752037F}"/>
              </a:ext>
            </a:extLst>
          </p:cNvPr>
          <p:cNvPicPr>
            <a:picLocks noChangeAspect="1"/>
          </p:cNvPicPr>
          <p:nvPr/>
        </p:nvPicPr>
        <p:blipFill>
          <a:blip r:embed="rId2"/>
          <a:stretch>
            <a:fillRect/>
          </a:stretch>
        </p:blipFill>
        <p:spPr>
          <a:xfrm>
            <a:off x="6434040" y="1524000"/>
            <a:ext cx="2268000" cy="4331611"/>
          </a:xfrm>
          <a:prstGeom prst="rect">
            <a:avLst/>
          </a:prstGeom>
        </p:spPr>
      </p:pic>
      <p:sp>
        <p:nvSpPr>
          <p:cNvPr id="7" name="TextBox 6">
            <a:extLst>
              <a:ext uri="{FF2B5EF4-FFF2-40B4-BE49-F238E27FC236}">
                <a16:creationId xmlns:a16="http://schemas.microsoft.com/office/drawing/2014/main" id="{70856E6D-1600-1DBA-7A37-2D71354AB1F6}"/>
              </a:ext>
            </a:extLst>
          </p:cNvPr>
          <p:cNvSpPr txBox="1"/>
          <p:nvPr/>
        </p:nvSpPr>
        <p:spPr>
          <a:xfrm>
            <a:off x="5800200" y="5835134"/>
            <a:ext cx="3505200" cy="369332"/>
          </a:xfrm>
          <a:prstGeom prst="rect">
            <a:avLst/>
          </a:prstGeom>
          <a:noFill/>
        </p:spPr>
        <p:txBody>
          <a:bodyPr wrap="square">
            <a:spAutoFit/>
          </a:bodyPr>
          <a:lstStyle/>
          <a:p>
            <a:r>
              <a:rPr lang="en-IN" sz="1800" b="1" i="0" u="none" strike="noStrike" baseline="0" dirty="0">
                <a:latin typeface="TimesTen-Roman"/>
              </a:rPr>
              <a:t>Copper-Nickel diffusion couple</a:t>
            </a:r>
            <a:endParaRPr lang="en-IN" b="1" dirty="0"/>
          </a:p>
        </p:txBody>
      </p:sp>
    </p:spTree>
    <p:extLst>
      <p:ext uri="{BB962C8B-B14F-4D97-AF65-F5344CB8AC3E}">
        <p14:creationId xmlns:p14="http://schemas.microsoft.com/office/powerpoint/2010/main" val="2709638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5B908-7D93-7FC1-944A-B84A16F53F6A}"/>
              </a:ext>
            </a:extLst>
          </p:cNvPr>
          <p:cNvSpPr>
            <a:spLocks noGrp="1"/>
          </p:cNvSpPr>
          <p:nvPr>
            <p:ph type="title"/>
          </p:nvPr>
        </p:nvSpPr>
        <p:spPr/>
        <p:txBody>
          <a:bodyPr>
            <a:normAutofit/>
          </a:bodyPr>
          <a:lstStyle/>
          <a:p>
            <a:r>
              <a:rPr lang="en-IN" sz="4400" b="1" dirty="0">
                <a:solidFill>
                  <a:schemeClr val="tx1"/>
                </a:solidFill>
                <a:latin typeface="Times New Roman" panose="02020603050405020304" pitchFamily="18" charset="0"/>
                <a:cs typeface="Times New Roman" panose="02020603050405020304" pitchFamily="18" charset="0"/>
              </a:rPr>
              <a:t>DIFFUSION MECHANISMS</a:t>
            </a:r>
          </a:p>
        </p:txBody>
      </p:sp>
      <p:sp>
        <p:nvSpPr>
          <p:cNvPr id="3" name="Content Placeholder 2">
            <a:extLst>
              <a:ext uri="{FF2B5EF4-FFF2-40B4-BE49-F238E27FC236}">
                <a16:creationId xmlns:a16="http://schemas.microsoft.com/office/drawing/2014/main" id="{B0B6AC3B-7922-9D89-0E85-E78A1F2BA539}"/>
              </a:ext>
            </a:extLst>
          </p:cNvPr>
          <p:cNvSpPr>
            <a:spLocks noGrp="1"/>
          </p:cNvSpPr>
          <p:nvPr>
            <p:ph idx="1"/>
          </p:nvPr>
        </p:nvSpPr>
        <p:spPr>
          <a:xfrm>
            <a:off x="457200" y="1356360"/>
            <a:ext cx="8229600" cy="4876800"/>
          </a:xfrm>
        </p:spPr>
        <p:txBody>
          <a:bodyPr>
            <a:noAutofit/>
          </a:bodyPr>
          <a:lstStyle/>
          <a:p>
            <a:pPr algn="just"/>
            <a:r>
              <a:rPr lang="en-US" sz="2500" dirty="0">
                <a:latin typeface="Times New Roman" panose="02020603050405020304" pitchFamily="18" charset="0"/>
                <a:cs typeface="Times New Roman" panose="02020603050405020304" pitchFamily="18" charset="0"/>
              </a:rPr>
              <a:t>For an atom to make move, two conditions must be met:</a:t>
            </a:r>
          </a:p>
          <a:p>
            <a:pPr lvl="1"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 there must be an empty adjacent site, </a:t>
            </a:r>
          </a:p>
          <a:p>
            <a:pPr lvl="1"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 the atom must have sufficient energy to break bonds with its neighbor atoms and then cause some lattice distortion during the displacement</a:t>
            </a:r>
          </a:p>
          <a:p>
            <a:pPr algn="just"/>
            <a:r>
              <a:rPr lang="en-US" sz="2500" dirty="0">
                <a:latin typeface="Times New Roman" panose="02020603050405020304" pitchFamily="18" charset="0"/>
                <a:cs typeface="Times New Roman" panose="02020603050405020304" pitchFamily="18" charset="0"/>
              </a:rPr>
              <a:t>At a specific temperature some small fraction of the total number of atoms is capable of diffusive motion, by virtue of the magnitudes of their vibrational energies. This fraction increases with rising temperature.</a:t>
            </a:r>
          </a:p>
          <a:p>
            <a:pPr algn="just"/>
            <a:r>
              <a:rPr lang="en-US" sz="2500" dirty="0">
                <a:latin typeface="Times New Roman" panose="02020603050405020304" pitchFamily="18" charset="0"/>
                <a:cs typeface="Times New Roman" panose="02020603050405020304" pitchFamily="18" charset="0"/>
              </a:rPr>
              <a:t>Types:</a:t>
            </a:r>
          </a:p>
          <a:p>
            <a:pPr lvl="1" algn="just">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Vacancy Diffusion</a:t>
            </a:r>
          </a:p>
          <a:p>
            <a:pPr lvl="1" algn="just">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Interstitial Diffusion</a:t>
            </a:r>
          </a:p>
        </p:txBody>
      </p:sp>
    </p:spTree>
    <p:extLst>
      <p:ext uri="{BB962C8B-B14F-4D97-AF65-F5344CB8AC3E}">
        <p14:creationId xmlns:p14="http://schemas.microsoft.com/office/powerpoint/2010/main" val="2914035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A39CC4-6251-09A6-68AF-0912384E4623}"/>
              </a:ext>
            </a:extLst>
          </p:cNvPr>
          <p:cNvPicPr>
            <a:picLocks noChangeAspect="1"/>
          </p:cNvPicPr>
          <p:nvPr/>
        </p:nvPicPr>
        <p:blipFill>
          <a:blip r:embed="rId2"/>
          <a:stretch>
            <a:fillRect/>
          </a:stretch>
        </p:blipFill>
        <p:spPr>
          <a:xfrm>
            <a:off x="838200" y="1552858"/>
            <a:ext cx="7391400" cy="4739241"/>
          </a:xfrm>
          <a:prstGeom prst="rect">
            <a:avLst/>
          </a:prstGeom>
        </p:spPr>
      </p:pic>
      <p:sp>
        <p:nvSpPr>
          <p:cNvPr id="7" name="TextBox 6">
            <a:extLst>
              <a:ext uri="{FF2B5EF4-FFF2-40B4-BE49-F238E27FC236}">
                <a16:creationId xmlns:a16="http://schemas.microsoft.com/office/drawing/2014/main" id="{DA24D682-2770-243E-6895-41E1B073D37C}"/>
              </a:ext>
            </a:extLst>
          </p:cNvPr>
          <p:cNvSpPr txBox="1"/>
          <p:nvPr/>
        </p:nvSpPr>
        <p:spPr>
          <a:xfrm>
            <a:off x="2231948" y="6292099"/>
            <a:ext cx="5235652" cy="369332"/>
          </a:xfrm>
          <a:prstGeom prst="rect">
            <a:avLst/>
          </a:prstGeom>
          <a:noFill/>
        </p:spPr>
        <p:txBody>
          <a:bodyPr wrap="square">
            <a:spAutoFit/>
          </a:bodyPr>
          <a:lstStyle/>
          <a:p>
            <a:pPr algn="l"/>
            <a:r>
              <a:rPr lang="en-IN" sz="1800" b="1" u="sng" strike="noStrike" baseline="0" dirty="0">
                <a:latin typeface="TimesTen-Roman"/>
              </a:rPr>
              <a:t>(</a:t>
            </a:r>
            <a:r>
              <a:rPr lang="en-IN" sz="1800" b="1" u="sng" strike="noStrike" baseline="0" dirty="0">
                <a:latin typeface="TimesTen-Italic"/>
              </a:rPr>
              <a:t>a</a:t>
            </a:r>
            <a:r>
              <a:rPr lang="en-IN" sz="1800" b="1" u="sng" strike="noStrike" baseline="0" dirty="0">
                <a:latin typeface="TimesTen-Roman"/>
              </a:rPr>
              <a:t>) Vacancy diffusion, (</a:t>
            </a:r>
            <a:r>
              <a:rPr lang="en-IN" sz="1800" b="1" u="sng" strike="noStrike" baseline="0" dirty="0">
                <a:latin typeface="TimesTen-Italic"/>
              </a:rPr>
              <a:t>b</a:t>
            </a:r>
            <a:r>
              <a:rPr lang="en-IN" sz="1800" b="1" u="sng" strike="noStrike" baseline="0" dirty="0">
                <a:latin typeface="TimesTen-Roman"/>
              </a:rPr>
              <a:t>) Interstitial diffusion</a:t>
            </a:r>
            <a:endParaRPr lang="en-IN" b="1" u="sng" dirty="0"/>
          </a:p>
        </p:txBody>
      </p:sp>
      <p:sp>
        <p:nvSpPr>
          <p:cNvPr id="8" name="Title 1">
            <a:extLst>
              <a:ext uri="{FF2B5EF4-FFF2-40B4-BE49-F238E27FC236}">
                <a16:creationId xmlns:a16="http://schemas.microsoft.com/office/drawing/2014/main" id="{C97B8554-6AB0-9446-02D9-802A45D3B83F}"/>
              </a:ext>
            </a:extLst>
          </p:cNvPr>
          <p:cNvSpPr>
            <a:spLocks noGrp="1"/>
          </p:cNvSpPr>
          <p:nvPr>
            <p:ph type="title"/>
          </p:nvPr>
        </p:nvSpPr>
        <p:spPr>
          <a:xfrm>
            <a:off x="457200" y="533400"/>
            <a:ext cx="8229600" cy="990600"/>
          </a:xfrm>
        </p:spPr>
        <p:txBody>
          <a:bodyPr/>
          <a:lstStyle/>
          <a:p>
            <a:pPr algn="r"/>
            <a:r>
              <a:rPr lang="en-US" dirty="0"/>
              <a:t>Cont..</a:t>
            </a:r>
          </a:p>
        </p:txBody>
      </p:sp>
    </p:spTree>
    <p:extLst>
      <p:ext uri="{BB962C8B-B14F-4D97-AF65-F5344CB8AC3E}">
        <p14:creationId xmlns:p14="http://schemas.microsoft.com/office/powerpoint/2010/main" val="4032670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94B38D-1657-8BAE-201D-23B6D41207E9}"/>
              </a:ext>
            </a:extLst>
          </p:cNvPr>
          <p:cNvPicPr>
            <a:picLocks noChangeAspect="1"/>
          </p:cNvPicPr>
          <p:nvPr/>
        </p:nvPicPr>
        <p:blipFill>
          <a:blip r:embed="rId2"/>
          <a:stretch>
            <a:fillRect/>
          </a:stretch>
        </p:blipFill>
        <p:spPr>
          <a:xfrm>
            <a:off x="457200" y="2581275"/>
            <a:ext cx="8067675" cy="2219325"/>
          </a:xfrm>
          <a:prstGeom prst="rect">
            <a:avLst/>
          </a:prstGeom>
        </p:spPr>
      </p:pic>
      <p:sp>
        <p:nvSpPr>
          <p:cNvPr id="2" name="Title 1"/>
          <p:cNvSpPr>
            <a:spLocks noGrp="1"/>
          </p:cNvSpPr>
          <p:nvPr>
            <p:ph type="title"/>
          </p:nvPr>
        </p:nvSpPr>
        <p:spPr/>
        <p:txBody>
          <a:bodyPr/>
          <a:lstStyle/>
          <a:p>
            <a:r>
              <a:rPr lang="en-US" dirty="0"/>
              <a:t>STEADY-STATE DIFFUSION</a:t>
            </a:r>
          </a:p>
        </p:txBody>
      </p:sp>
      <p:sp>
        <p:nvSpPr>
          <p:cNvPr id="3" name="Content Placeholder 2"/>
          <p:cNvSpPr>
            <a:spLocks noGrp="1"/>
          </p:cNvSpPr>
          <p:nvPr>
            <p:ph idx="1"/>
          </p:nvPr>
        </p:nvSpPr>
        <p:spPr/>
        <p:txBody>
          <a:bodyPr>
            <a:normAutofit/>
          </a:bodyPr>
          <a:lstStyle/>
          <a:p>
            <a:pPr algn="just"/>
            <a:r>
              <a:rPr lang="en-US" sz="2200" dirty="0">
                <a:latin typeface="Times New Roman" panose="02020603050405020304" pitchFamily="18" charset="0"/>
                <a:cs typeface="Times New Roman" panose="02020603050405020304" pitchFamily="18" charset="0"/>
              </a:rPr>
              <a:t>Diffusion flux (J) – </a:t>
            </a:r>
          </a:p>
          <a:p>
            <a:pPr lvl="1"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how fast diffusion occurs, or the rate of mass transfer </a:t>
            </a:r>
          </a:p>
          <a:p>
            <a:pPr lvl="1" algn="jus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M diffusing through and perpendicular to a unit cross-sectional area of solid per unit of time</a:t>
            </a:r>
          </a:p>
          <a:p>
            <a:pPr lvl="1" algn="just">
              <a:buFont typeface="Wingdings" panose="05000000000000000000" pitchFamily="2" charset="2"/>
              <a:buChar char="ü"/>
            </a:pPr>
            <a:endParaRPr lang="en-US" sz="22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ü"/>
            </a:pPr>
            <a:endParaRPr lang="en-US" sz="22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ü"/>
            </a:pPr>
            <a:endParaRPr lang="en-US" sz="22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ü"/>
            </a:pPr>
            <a:endParaRPr lang="en-US" sz="22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ü"/>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Steady-state diffusion is the diffusion of atoms of a gas through a plate of metal for which the concentrations (or pressures) of the diffusing species on both surfaces of the plate are held constant</a:t>
            </a:r>
          </a:p>
        </p:txBody>
      </p:sp>
    </p:spTree>
    <p:extLst>
      <p:ext uri="{BB962C8B-B14F-4D97-AF65-F5344CB8AC3E}">
        <p14:creationId xmlns:p14="http://schemas.microsoft.com/office/powerpoint/2010/main" val="1071655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A065F2-BD13-577D-0084-0D9AA7242018}"/>
              </a:ext>
            </a:extLst>
          </p:cNvPr>
          <p:cNvPicPr>
            <a:picLocks noChangeAspect="1"/>
          </p:cNvPicPr>
          <p:nvPr/>
        </p:nvPicPr>
        <p:blipFill>
          <a:blip r:embed="rId2"/>
          <a:stretch>
            <a:fillRect/>
          </a:stretch>
        </p:blipFill>
        <p:spPr>
          <a:xfrm>
            <a:off x="6019800" y="2209800"/>
            <a:ext cx="2667000" cy="3333750"/>
          </a:xfrm>
          <a:prstGeom prst="rect">
            <a:avLst/>
          </a:prstGeom>
        </p:spPr>
      </p:pic>
      <p:pic>
        <p:nvPicPr>
          <p:cNvPr id="7" name="Picture 6">
            <a:extLst>
              <a:ext uri="{FF2B5EF4-FFF2-40B4-BE49-F238E27FC236}">
                <a16:creationId xmlns:a16="http://schemas.microsoft.com/office/drawing/2014/main" id="{E7B605BF-15B2-E7BF-5625-FE9EB554B21E}"/>
              </a:ext>
            </a:extLst>
          </p:cNvPr>
          <p:cNvPicPr>
            <a:picLocks noChangeAspect="1"/>
          </p:cNvPicPr>
          <p:nvPr/>
        </p:nvPicPr>
        <p:blipFill>
          <a:blip r:embed="rId3"/>
          <a:stretch>
            <a:fillRect/>
          </a:stretch>
        </p:blipFill>
        <p:spPr>
          <a:xfrm>
            <a:off x="838200" y="2190565"/>
            <a:ext cx="4086225" cy="685800"/>
          </a:xfrm>
          <a:prstGeom prst="rect">
            <a:avLst/>
          </a:prstGeom>
        </p:spPr>
      </p:pic>
      <p:pic>
        <p:nvPicPr>
          <p:cNvPr id="9" name="Picture 8">
            <a:extLst>
              <a:ext uri="{FF2B5EF4-FFF2-40B4-BE49-F238E27FC236}">
                <a16:creationId xmlns:a16="http://schemas.microsoft.com/office/drawing/2014/main" id="{2640CA12-C3BF-7E20-4B6C-8909A0F47CE2}"/>
              </a:ext>
            </a:extLst>
          </p:cNvPr>
          <p:cNvPicPr>
            <a:picLocks noChangeAspect="1"/>
          </p:cNvPicPr>
          <p:nvPr/>
        </p:nvPicPr>
        <p:blipFill>
          <a:blip r:embed="rId4"/>
          <a:stretch>
            <a:fillRect/>
          </a:stretch>
        </p:blipFill>
        <p:spPr>
          <a:xfrm>
            <a:off x="2133600" y="3197903"/>
            <a:ext cx="1295400" cy="723900"/>
          </a:xfrm>
          <a:prstGeom prst="rect">
            <a:avLst/>
          </a:prstGeom>
        </p:spPr>
      </p:pic>
      <p:sp>
        <p:nvSpPr>
          <p:cNvPr id="13" name="TextBox 12">
            <a:extLst>
              <a:ext uri="{FF2B5EF4-FFF2-40B4-BE49-F238E27FC236}">
                <a16:creationId xmlns:a16="http://schemas.microsoft.com/office/drawing/2014/main" id="{207A6D7C-7109-035D-1ED3-CAD5C04A7B44}"/>
              </a:ext>
            </a:extLst>
          </p:cNvPr>
          <p:cNvSpPr txBox="1"/>
          <p:nvPr/>
        </p:nvSpPr>
        <p:spPr>
          <a:xfrm>
            <a:off x="533400" y="3921803"/>
            <a:ext cx="579120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00FF"/>
                </a:solidFill>
              </a:rPr>
              <a:t>Fick’s first law</a:t>
            </a:r>
          </a:p>
          <a:p>
            <a:pPr marL="285750" indent="-285750">
              <a:buFont typeface="Arial" panose="020B0604020202020204" pitchFamily="34" charset="0"/>
              <a:buChar char="•"/>
            </a:pPr>
            <a:r>
              <a:rPr lang="en-US" dirty="0"/>
              <a:t>diffusion flux for steady-state diffusion (in one direction)</a:t>
            </a:r>
          </a:p>
          <a:p>
            <a:pPr marL="285750" indent="-285750">
              <a:buFont typeface="Arial" panose="020B0604020202020204" pitchFamily="34" charset="0"/>
              <a:buChar char="•"/>
            </a:pPr>
            <a:r>
              <a:rPr lang="en-US" dirty="0"/>
              <a:t>D is the constant of proportionality called the diffusion coefficient</a:t>
            </a:r>
          </a:p>
          <a:p>
            <a:pPr marL="285750" indent="-285750">
              <a:buFont typeface="Arial" panose="020B0604020202020204" pitchFamily="34" charset="0"/>
              <a:buChar char="•"/>
            </a:pPr>
            <a:r>
              <a:rPr lang="en-US" dirty="0"/>
              <a:t>negative sign in this expression indicates that the direction of diffusion is down the concentration gradient, from a high to a low concentration</a:t>
            </a:r>
            <a:endParaRPr lang="en-IN" dirty="0"/>
          </a:p>
        </p:txBody>
      </p:sp>
      <p:sp>
        <p:nvSpPr>
          <p:cNvPr id="8" name="Title 1"/>
          <p:cNvSpPr>
            <a:spLocks noGrp="1"/>
          </p:cNvSpPr>
          <p:nvPr>
            <p:ph type="title"/>
          </p:nvPr>
        </p:nvSpPr>
        <p:spPr>
          <a:xfrm>
            <a:off x="457200" y="533400"/>
            <a:ext cx="8229600" cy="990600"/>
          </a:xfrm>
        </p:spPr>
        <p:txBody>
          <a:bodyPr/>
          <a:lstStyle/>
          <a:p>
            <a:pPr algn="r"/>
            <a:r>
              <a:rPr lang="en-US" dirty="0"/>
              <a:t>Cont..</a:t>
            </a:r>
          </a:p>
        </p:txBody>
      </p:sp>
    </p:spTree>
    <p:extLst>
      <p:ext uri="{BB962C8B-B14F-4D97-AF65-F5344CB8AC3E}">
        <p14:creationId xmlns:p14="http://schemas.microsoft.com/office/powerpoint/2010/main" val="1572489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645A-2B9A-9CD0-8770-FD7F19AA8D82}"/>
              </a:ext>
            </a:extLst>
          </p:cNvPr>
          <p:cNvSpPr>
            <a:spLocks noGrp="1"/>
          </p:cNvSpPr>
          <p:nvPr>
            <p:ph type="title"/>
          </p:nvPr>
        </p:nvSpPr>
        <p:spPr/>
        <p:txBody>
          <a:bodyPr/>
          <a:lstStyle/>
          <a:p>
            <a:r>
              <a:rPr lang="en-IN" dirty="0"/>
              <a:t>Problem</a:t>
            </a:r>
          </a:p>
        </p:txBody>
      </p:sp>
      <p:pic>
        <p:nvPicPr>
          <p:cNvPr id="7" name="Picture 6">
            <a:extLst>
              <a:ext uri="{FF2B5EF4-FFF2-40B4-BE49-F238E27FC236}">
                <a16:creationId xmlns:a16="http://schemas.microsoft.com/office/drawing/2014/main" id="{65F6E25A-9AA1-BC24-53B5-0DB73EBDB7A3}"/>
              </a:ext>
            </a:extLst>
          </p:cNvPr>
          <p:cNvPicPr>
            <a:picLocks noChangeAspect="1"/>
          </p:cNvPicPr>
          <p:nvPr/>
        </p:nvPicPr>
        <p:blipFill>
          <a:blip r:embed="rId2"/>
          <a:stretch>
            <a:fillRect/>
          </a:stretch>
        </p:blipFill>
        <p:spPr>
          <a:xfrm>
            <a:off x="492711" y="1676400"/>
            <a:ext cx="7562850" cy="1924050"/>
          </a:xfrm>
          <a:prstGeom prst="rect">
            <a:avLst/>
          </a:prstGeom>
        </p:spPr>
      </p:pic>
      <p:sp>
        <p:nvSpPr>
          <p:cNvPr id="10" name="TextBox 9">
            <a:extLst>
              <a:ext uri="{FF2B5EF4-FFF2-40B4-BE49-F238E27FC236}">
                <a16:creationId xmlns:a16="http://schemas.microsoft.com/office/drawing/2014/main" id="{5D9E90CA-14D2-61D6-BB25-9D64AE6EAA10}"/>
              </a:ext>
            </a:extLst>
          </p:cNvPr>
          <p:cNvSpPr txBox="1"/>
          <p:nvPr/>
        </p:nvSpPr>
        <p:spPr>
          <a:xfrm>
            <a:off x="492711" y="3863459"/>
            <a:ext cx="1364476" cy="369332"/>
          </a:xfrm>
          <a:prstGeom prst="rect">
            <a:avLst/>
          </a:prstGeom>
          <a:noFill/>
        </p:spPr>
        <p:txBody>
          <a:bodyPr wrap="none" rtlCol="0">
            <a:spAutoFit/>
          </a:bodyPr>
          <a:lstStyle/>
          <a:p>
            <a:r>
              <a:rPr lang="en-IN" dirty="0"/>
              <a:t>SOLUTION</a:t>
            </a:r>
          </a:p>
        </p:txBody>
      </p:sp>
      <p:pic>
        <p:nvPicPr>
          <p:cNvPr id="14" name="Picture 13">
            <a:extLst>
              <a:ext uri="{FF2B5EF4-FFF2-40B4-BE49-F238E27FC236}">
                <a16:creationId xmlns:a16="http://schemas.microsoft.com/office/drawing/2014/main" id="{00C61237-E4D3-FF8B-C8D7-42C9C747FAFD}"/>
              </a:ext>
            </a:extLst>
          </p:cNvPr>
          <p:cNvPicPr>
            <a:picLocks noChangeAspect="1"/>
          </p:cNvPicPr>
          <p:nvPr/>
        </p:nvPicPr>
        <p:blipFill>
          <a:blip r:embed="rId3"/>
          <a:stretch>
            <a:fillRect/>
          </a:stretch>
        </p:blipFill>
        <p:spPr>
          <a:xfrm>
            <a:off x="1240423" y="4724400"/>
            <a:ext cx="6067425" cy="1019175"/>
          </a:xfrm>
          <a:prstGeom prst="rect">
            <a:avLst/>
          </a:prstGeom>
        </p:spPr>
      </p:pic>
    </p:spTree>
    <p:extLst>
      <p:ext uri="{BB962C8B-B14F-4D97-AF65-F5344CB8AC3E}">
        <p14:creationId xmlns:p14="http://schemas.microsoft.com/office/powerpoint/2010/main" val="392070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657F-EF5D-6B60-F529-16DB9AEA67FC}"/>
              </a:ext>
            </a:extLst>
          </p:cNvPr>
          <p:cNvSpPr>
            <a:spLocks noGrp="1"/>
          </p:cNvSpPr>
          <p:nvPr>
            <p:ph type="title"/>
          </p:nvPr>
        </p:nvSpPr>
        <p:spPr/>
        <p:txBody>
          <a:bodyPr/>
          <a:lstStyle/>
          <a:p>
            <a:r>
              <a:rPr lang="en-IN" dirty="0"/>
              <a:t>NONSTEADY-STATE DIFFUSION</a:t>
            </a:r>
          </a:p>
        </p:txBody>
      </p:sp>
      <p:sp>
        <p:nvSpPr>
          <p:cNvPr id="3" name="Content Placeholder 2">
            <a:extLst>
              <a:ext uri="{FF2B5EF4-FFF2-40B4-BE49-F238E27FC236}">
                <a16:creationId xmlns:a16="http://schemas.microsoft.com/office/drawing/2014/main" id="{C190291F-8E9D-FEA4-8EF6-73F9A928355B}"/>
              </a:ext>
            </a:extLst>
          </p:cNvPr>
          <p:cNvSpPr>
            <a:spLocks noGrp="1"/>
          </p:cNvSpPr>
          <p:nvPr>
            <p:ph idx="1"/>
          </p:nvPr>
        </p:nvSpPr>
        <p:spPr>
          <a:xfrm>
            <a:off x="457200" y="1600200"/>
            <a:ext cx="8229600" cy="1600200"/>
          </a:xfrm>
        </p:spPr>
        <p:txBody>
          <a:bodyPr/>
          <a:lstStyle/>
          <a:p>
            <a:pPr algn="just"/>
            <a:r>
              <a:rPr lang="en-US" dirty="0"/>
              <a:t>Diffusion flux and the concentration gradient at some particular point in a solid vary with time, with a net accumulation or depletion of the diffusing species resulting</a:t>
            </a:r>
            <a:endParaRPr lang="en-IN" dirty="0"/>
          </a:p>
        </p:txBody>
      </p:sp>
      <p:pic>
        <p:nvPicPr>
          <p:cNvPr id="5" name="Picture 4">
            <a:extLst>
              <a:ext uri="{FF2B5EF4-FFF2-40B4-BE49-F238E27FC236}">
                <a16:creationId xmlns:a16="http://schemas.microsoft.com/office/drawing/2014/main" id="{285D3CF3-CE9C-931A-E733-9D8549C47963}"/>
              </a:ext>
            </a:extLst>
          </p:cNvPr>
          <p:cNvPicPr>
            <a:picLocks noChangeAspect="1"/>
          </p:cNvPicPr>
          <p:nvPr/>
        </p:nvPicPr>
        <p:blipFill>
          <a:blip r:embed="rId2"/>
          <a:stretch>
            <a:fillRect/>
          </a:stretch>
        </p:blipFill>
        <p:spPr>
          <a:xfrm>
            <a:off x="5181600" y="3048000"/>
            <a:ext cx="3667125" cy="3133725"/>
          </a:xfrm>
          <a:prstGeom prst="rect">
            <a:avLst/>
          </a:prstGeom>
        </p:spPr>
      </p:pic>
      <p:pic>
        <p:nvPicPr>
          <p:cNvPr id="7" name="Picture 6">
            <a:extLst>
              <a:ext uri="{FF2B5EF4-FFF2-40B4-BE49-F238E27FC236}">
                <a16:creationId xmlns:a16="http://schemas.microsoft.com/office/drawing/2014/main" id="{4FBA797D-80C5-B4D5-ED38-C4C8C6DA9E7D}"/>
              </a:ext>
            </a:extLst>
          </p:cNvPr>
          <p:cNvPicPr>
            <a:picLocks noChangeAspect="1"/>
          </p:cNvPicPr>
          <p:nvPr/>
        </p:nvPicPr>
        <p:blipFill>
          <a:blip r:embed="rId3"/>
          <a:stretch>
            <a:fillRect/>
          </a:stretch>
        </p:blipFill>
        <p:spPr>
          <a:xfrm>
            <a:off x="1143000" y="3586209"/>
            <a:ext cx="1819275" cy="714375"/>
          </a:xfrm>
          <a:prstGeom prst="rect">
            <a:avLst/>
          </a:prstGeom>
        </p:spPr>
      </p:pic>
      <p:pic>
        <p:nvPicPr>
          <p:cNvPr id="9" name="Picture 8">
            <a:extLst>
              <a:ext uri="{FF2B5EF4-FFF2-40B4-BE49-F238E27FC236}">
                <a16:creationId xmlns:a16="http://schemas.microsoft.com/office/drawing/2014/main" id="{2AFEF026-156B-A28E-A44D-0FAC86612CDC}"/>
              </a:ext>
            </a:extLst>
          </p:cNvPr>
          <p:cNvPicPr>
            <a:picLocks noChangeAspect="1"/>
          </p:cNvPicPr>
          <p:nvPr/>
        </p:nvPicPr>
        <p:blipFill>
          <a:blip r:embed="rId4"/>
          <a:stretch>
            <a:fillRect/>
          </a:stretch>
        </p:blipFill>
        <p:spPr>
          <a:xfrm>
            <a:off x="1583832" y="4419600"/>
            <a:ext cx="1352550" cy="723900"/>
          </a:xfrm>
          <a:prstGeom prst="rect">
            <a:avLst/>
          </a:prstGeom>
        </p:spPr>
      </p:pic>
      <p:sp>
        <p:nvSpPr>
          <p:cNvPr id="11" name="TextBox 10">
            <a:extLst>
              <a:ext uri="{FF2B5EF4-FFF2-40B4-BE49-F238E27FC236}">
                <a16:creationId xmlns:a16="http://schemas.microsoft.com/office/drawing/2014/main" id="{2BCF8B5B-F0AB-B8A2-4A33-C14C1C3E8DB8}"/>
              </a:ext>
            </a:extLst>
          </p:cNvPr>
          <p:cNvSpPr txBox="1"/>
          <p:nvPr/>
        </p:nvSpPr>
        <p:spPr>
          <a:xfrm>
            <a:off x="838200" y="4596884"/>
            <a:ext cx="4572000" cy="369332"/>
          </a:xfrm>
          <a:prstGeom prst="rect">
            <a:avLst/>
          </a:prstGeom>
          <a:noFill/>
        </p:spPr>
        <p:txBody>
          <a:bodyPr wrap="square">
            <a:spAutoFit/>
          </a:bodyPr>
          <a:lstStyle/>
          <a:p>
            <a:r>
              <a:rPr lang="en-US" dirty="0"/>
              <a:t>or</a:t>
            </a:r>
            <a:endParaRPr lang="en-IN" dirty="0"/>
          </a:p>
        </p:txBody>
      </p:sp>
      <p:sp>
        <p:nvSpPr>
          <p:cNvPr id="13" name="TextBox 12">
            <a:extLst>
              <a:ext uri="{FF2B5EF4-FFF2-40B4-BE49-F238E27FC236}">
                <a16:creationId xmlns:a16="http://schemas.microsoft.com/office/drawing/2014/main" id="{1D2E669F-4FB5-8F08-EE2B-430508D22F54}"/>
              </a:ext>
            </a:extLst>
          </p:cNvPr>
          <p:cNvSpPr txBox="1"/>
          <p:nvPr/>
        </p:nvSpPr>
        <p:spPr>
          <a:xfrm>
            <a:off x="990600" y="5378682"/>
            <a:ext cx="3581400" cy="646331"/>
          </a:xfrm>
          <a:prstGeom prst="rect">
            <a:avLst/>
          </a:prstGeom>
          <a:noFill/>
        </p:spPr>
        <p:txBody>
          <a:bodyPr wrap="square">
            <a:spAutoFit/>
          </a:bodyPr>
          <a:lstStyle/>
          <a:p>
            <a:r>
              <a:rPr lang="en-IN" dirty="0"/>
              <a:t>These expressions are known as </a:t>
            </a:r>
            <a:r>
              <a:rPr lang="en-IN" dirty="0">
                <a:solidFill>
                  <a:srgbClr val="0000FF"/>
                </a:solidFill>
              </a:rPr>
              <a:t>Fick’s second law</a:t>
            </a:r>
          </a:p>
        </p:txBody>
      </p:sp>
    </p:spTree>
    <p:extLst>
      <p:ext uri="{BB962C8B-B14F-4D97-AF65-F5344CB8AC3E}">
        <p14:creationId xmlns:p14="http://schemas.microsoft.com/office/powerpoint/2010/main" val="3899863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693987"/>
            <a:ext cx="7772400" cy="1470025"/>
          </a:xfrm>
        </p:spPr>
        <p:txBody>
          <a:bodyPr/>
          <a:lstStyle/>
          <a:p>
            <a:pPr algn="ctr"/>
            <a:r>
              <a:rPr lang="en-US" b="1" dirty="0">
                <a:latin typeface="Times New Roman" panose="02020603050405020304" pitchFamily="18" charset="0"/>
                <a:cs typeface="Times New Roman" panose="02020603050405020304" pitchFamily="18" charset="0"/>
              </a:rPr>
              <a:t>Microstructural Examination</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44500" y="650837"/>
            <a:ext cx="3975100" cy="690574"/>
          </a:xfrm>
          <a:prstGeom prst="rect">
            <a:avLst/>
          </a:prstGeom>
        </p:spPr>
        <p:txBody>
          <a:bodyPr vert="horz" wrap="square" lIns="0" tIns="13335" rIns="0" bIns="0" rtlCol="0">
            <a:spAutoFit/>
          </a:bodyPr>
          <a:lstStyle/>
          <a:p>
            <a:pPr marL="12700">
              <a:lnSpc>
                <a:spcPct val="100000"/>
              </a:lnSpc>
              <a:spcBef>
                <a:spcPts val="105"/>
              </a:spcBef>
            </a:pPr>
            <a:r>
              <a:rPr sz="4400" b="1" spc="-10" dirty="0">
                <a:latin typeface="Times New Roman" panose="02020603050405020304" pitchFamily="18" charset="0"/>
                <a:cs typeface="Times New Roman" panose="02020603050405020304" pitchFamily="18" charset="0"/>
              </a:rPr>
              <a:t>Introduction</a:t>
            </a:r>
            <a:endParaRPr sz="44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535940" y="1540128"/>
            <a:ext cx="4645660" cy="4177426"/>
          </a:xfrm>
          <a:prstGeom prst="rect">
            <a:avLst/>
          </a:prstGeom>
        </p:spPr>
        <p:txBody>
          <a:bodyPr vert="horz" wrap="square" lIns="0" tIns="85725" rIns="0" bIns="0" rtlCol="0">
            <a:spAutoFit/>
          </a:bodyPr>
          <a:lstStyle/>
          <a:p>
            <a:pPr marL="287020" indent="-274320" algn="just">
              <a:lnSpc>
                <a:spcPct val="100000"/>
              </a:lnSpc>
              <a:spcBef>
                <a:spcPts val="675"/>
              </a:spcBef>
              <a:buClr>
                <a:srgbClr val="0AD0D9"/>
              </a:buClr>
              <a:buSzPct val="93750"/>
              <a:buFont typeface="Arial"/>
              <a:buChar char=""/>
              <a:tabLst>
                <a:tab pos="287020" algn="l"/>
              </a:tabLst>
            </a:pPr>
            <a:r>
              <a:rPr lang="en-US" sz="2000" b="1" spc="80" dirty="0">
                <a:latin typeface="Times New Roman" panose="02020603050405020304" pitchFamily="18" charset="0"/>
                <a:cs typeface="Times New Roman" panose="02020603050405020304" pitchFamily="18" charset="0"/>
              </a:rPr>
              <a:t>Microstructure:</a:t>
            </a:r>
            <a:endParaRPr lang="en-US" sz="2000" dirty="0">
              <a:latin typeface="Times New Roman" panose="02020603050405020304" pitchFamily="18" charset="0"/>
              <a:cs typeface="Times New Roman" panose="02020603050405020304" pitchFamily="18" charset="0"/>
            </a:endParaRPr>
          </a:p>
          <a:p>
            <a:pPr marL="286385" marR="5715" indent="944880" algn="just">
              <a:lnSpc>
                <a:spcPct val="100000"/>
              </a:lnSpc>
              <a:spcBef>
                <a:spcPts val="580"/>
              </a:spcBef>
            </a:pPr>
            <a:r>
              <a:rPr lang="en-US" sz="2000" spc="65" dirty="0">
                <a:latin typeface="Times New Roman" panose="02020603050405020304" pitchFamily="18" charset="0"/>
                <a:cs typeface="Times New Roman" panose="02020603050405020304" pitchFamily="18" charset="0"/>
              </a:rPr>
              <a:t>It </a:t>
            </a:r>
            <a:r>
              <a:rPr lang="en-US" sz="2000" spc="25" dirty="0">
                <a:latin typeface="Times New Roman" panose="02020603050405020304" pitchFamily="18" charset="0"/>
                <a:cs typeface="Times New Roman" panose="02020603050405020304" pitchFamily="18" charset="0"/>
              </a:rPr>
              <a:t>is </a:t>
            </a:r>
            <a:r>
              <a:rPr lang="en-US" sz="2000" spc="145" dirty="0">
                <a:latin typeface="Times New Roman" panose="02020603050405020304" pitchFamily="18" charset="0"/>
                <a:cs typeface="Times New Roman" panose="02020603050405020304" pitchFamily="18" charset="0"/>
              </a:rPr>
              <a:t>the </a:t>
            </a:r>
            <a:r>
              <a:rPr lang="en-US" sz="2000" spc="85" dirty="0">
                <a:latin typeface="Times New Roman" panose="02020603050405020304" pitchFamily="18" charset="0"/>
                <a:cs typeface="Times New Roman" panose="02020603050405020304" pitchFamily="18" charset="0"/>
              </a:rPr>
              <a:t>geometric  </a:t>
            </a:r>
            <a:r>
              <a:rPr lang="en-US" sz="2000" spc="114" dirty="0">
                <a:latin typeface="Times New Roman" panose="02020603050405020304" pitchFamily="18" charset="0"/>
                <a:cs typeface="Times New Roman" panose="02020603050405020304" pitchFamily="18" charset="0"/>
              </a:rPr>
              <a:t>arrangement </a:t>
            </a:r>
            <a:r>
              <a:rPr lang="en-US" sz="2000" spc="15" dirty="0">
                <a:latin typeface="Times New Roman" panose="02020603050405020304" pitchFamily="18" charset="0"/>
                <a:cs typeface="Times New Roman" panose="02020603050405020304" pitchFamily="18" charset="0"/>
              </a:rPr>
              <a:t>of </a:t>
            </a:r>
            <a:r>
              <a:rPr lang="en-US" sz="2000" spc="70" dirty="0">
                <a:latin typeface="Times New Roman" panose="02020603050405020304" pitchFamily="18" charset="0"/>
                <a:cs typeface="Times New Roman" panose="02020603050405020304" pitchFamily="18" charset="0"/>
              </a:rPr>
              <a:t>grains </a:t>
            </a:r>
            <a:r>
              <a:rPr lang="en-US" sz="2000" spc="145" dirty="0">
                <a:latin typeface="Times New Roman" panose="02020603050405020304" pitchFamily="18" charset="0"/>
                <a:cs typeface="Times New Roman" panose="02020603050405020304" pitchFamily="18" charset="0"/>
              </a:rPr>
              <a:t>and  the </a:t>
            </a:r>
            <a:r>
              <a:rPr lang="en-US" sz="2000" spc="70" dirty="0">
                <a:latin typeface="Times New Roman" panose="02020603050405020304" pitchFamily="18" charset="0"/>
                <a:cs typeface="Times New Roman" panose="02020603050405020304" pitchFamily="18" charset="0"/>
              </a:rPr>
              <a:t>different </a:t>
            </a:r>
            <a:r>
              <a:rPr lang="en-US" sz="2000" spc="95" dirty="0">
                <a:latin typeface="Times New Roman" panose="02020603050405020304" pitchFamily="18" charset="0"/>
                <a:cs typeface="Times New Roman" panose="02020603050405020304" pitchFamily="18" charset="0"/>
              </a:rPr>
              <a:t>phases  </a:t>
            </a:r>
            <a:r>
              <a:rPr lang="en-US" sz="2000" spc="114" dirty="0">
                <a:latin typeface="Times New Roman" panose="02020603050405020304" pitchFamily="18" charset="0"/>
                <a:cs typeface="Times New Roman" panose="02020603050405020304" pitchFamily="18" charset="0"/>
              </a:rPr>
              <a:t>present </a:t>
            </a:r>
            <a:r>
              <a:rPr lang="en-US" sz="2000" spc="100" dirty="0">
                <a:latin typeface="Times New Roman" panose="02020603050405020304" pitchFamily="18" charset="0"/>
                <a:cs typeface="Times New Roman" panose="02020603050405020304" pitchFamily="18" charset="0"/>
              </a:rPr>
              <a:t>in</a:t>
            </a:r>
            <a:r>
              <a:rPr lang="en-US" sz="2000" spc="-430" dirty="0">
                <a:latin typeface="Times New Roman" panose="02020603050405020304" pitchFamily="18" charset="0"/>
                <a:cs typeface="Times New Roman" panose="02020603050405020304" pitchFamily="18" charset="0"/>
              </a:rPr>
              <a:t> </a:t>
            </a:r>
            <a:r>
              <a:rPr lang="en-US" sz="2000" spc="85" dirty="0">
                <a:latin typeface="Times New Roman" panose="02020603050405020304" pitchFamily="18" charset="0"/>
                <a:cs typeface="Times New Roman" panose="02020603050405020304" pitchFamily="18" charset="0"/>
              </a:rPr>
              <a:t>a </a:t>
            </a:r>
            <a:r>
              <a:rPr lang="en-US" sz="2000" spc="80" dirty="0">
                <a:latin typeface="Times New Roman" panose="02020603050405020304" pitchFamily="18" charset="0"/>
                <a:cs typeface="Times New Roman" panose="02020603050405020304" pitchFamily="18" charset="0"/>
              </a:rPr>
              <a:t>material.</a:t>
            </a:r>
          </a:p>
          <a:p>
            <a:pPr marL="286385" marR="5715" indent="944880" algn="just">
              <a:lnSpc>
                <a:spcPct val="100000"/>
              </a:lnSpc>
              <a:spcBef>
                <a:spcPts val="580"/>
              </a:spcBef>
            </a:pPr>
            <a:endParaRPr lang="en-US" sz="2000" dirty="0">
              <a:latin typeface="Times New Roman" panose="02020603050405020304" pitchFamily="18" charset="0"/>
              <a:cs typeface="Times New Roman" panose="02020603050405020304" pitchFamily="18" charset="0"/>
            </a:endParaRPr>
          </a:p>
          <a:p>
            <a:pPr marL="287020" indent="-274320" algn="just">
              <a:lnSpc>
                <a:spcPct val="100000"/>
              </a:lnSpc>
              <a:spcBef>
                <a:spcPts val="580"/>
              </a:spcBef>
              <a:buClr>
                <a:srgbClr val="0AD0D9"/>
              </a:buClr>
              <a:buSzPct val="93750"/>
              <a:buFont typeface="Arial"/>
              <a:buChar char=""/>
              <a:tabLst>
                <a:tab pos="287020" algn="l"/>
              </a:tabLst>
            </a:pPr>
            <a:r>
              <a:rPr lang="en-US" sz="2000" b="1" spc="50" dirty="0">
                <a:latin typeface="Times New Roman" panose="02020603050405020304" pitchFamily="18" charset="0"/>
                <a:cs typeface="Times New Roman" panose="02020603050405020304" pitchFamily="18" charset="0"/>
              </a:rPr>
              <a:t>Grain</a:t>
            </a:r>
            <a:r>
              <a:rPr lang="en-US" sz="2000" b="1" spc="-70" dirty="0">
                <a:latin typeface="Times New Roman" panose="02020603050405020304" pitchFamily="18" charset="0"/>
                <a:cs typeface="Times New Roman" panose="02020603050405020304" pitchFamily="18" charset="0"/>
              </a:rPr>
              <a:t> </a:t>
            </a:r>
            <a:r>
              <a:rPr lang="en-US" sz="2000" b="1" spc="105" dirty="0">
                <a:latin typeface="Times New Roman" panose="02020603050405020304" pitchFamily="18" charset="0"/>
                <a:cs typeface="Times New Roman" panose="02020603050405020304" pitchFamily="18" charset="0"/>
              </a:rPr>
              <a:t>Boundaries:</a:t>
            </a:r>
            <a:endParaRPr lang="en-US" sz="2000" dirty="0">
              <a:latin typeface="Times New Roman" panose="02020603050405020304" pitchFamily="18" charset="0"/>
              <a:cs typeface="Times New Roman" panose="02020603050405020304" pitchFamily="18" charset="0"/>
            </a:endParaRPr>
          </a:p>
          <a:p>
            <a:pPr marL="286385" marR="5080" indent="640080" algn="just">
              <a:lnSpc>
                <a:spcPct val="100299"/>
              </a:lnSpc>
              <a:spcBef>
                <a:spcPts val="565"/>
              </a:spcBef>
            </a:pPr>
            <a:r>
              <a:rPr lang="en-US" sz="2000" spc="65" dirty="0">
                <a:latin typeface="Times New Roman" panose="02020603050405020304" pitchFamily="18" charset="0"/>
                <a:cs typeface="Times New Roman" panose="02020603050405020304" pitchFamily="18" charset="0"/>
              </a:rPr>
              <a:t>It </a:t>
            </a:r>
            <a:r>
              <a:rPr lang="en-US" sz="2000" spc="15" dirty="0">
                <a:latin typeface="Times New Roman" panose="02020603050405020304" pitchFamily="18" charset="0"/>
                <a:cs typeface="Times New Roman" panose="02020603050405020304" pitchFamily="18" charset="0"/>
              </a:rPr>
              <a:t>is </a:t>
            </a:r>
            <a:r>
              <a:rPr lang="en-US" sz="2000" spc="125" dirty="0">
                <a:latin typeface="Times New Roman" panose="02020603050405020304" pitchFamily="18" charset="0"/>
                <a:cs typeface="Times New Roman" panose="02020603050405020304" pitchFamily="18" charset="0"/>
              </a:rPr>
              <a:t>the </a:t>
            </a:r>
            <a:r>
              <a:rPr lang="en-US" sz="2000" spc="55" dirty="0">
                <a:latin typeface="Times New Roman" panose="02020603050405020304" pitchFamily="18" charset="0"/>
                <a:cs typeface="Times New Roman" panose="02020603050405020304" pitchFamily="18" charset="0"/>
              </a:rPr>
              <a:t>interface </a:t>
            </a:r>
            <a:r>
              <a:rPr lang="en-US" sz="2000" spc="85" dirty="0">
                <a:latin typeface="Times New Roman" panose="02020603050405020304" pitchFamily="18" charset="0"/>
                <a:cs typeface="Times New Roman" panose="02020603050405020304" pitchFamily="18" charset="0"/>
              </a:rPr>
              <a:t>between  </a:t>
            </a:r>
            <a:r>
              <a:rPr lang="en-US" sz="2000" spc="65" dirty="0">
                <a:latin typeface="Times New Roman" panose="02020603050405020304" pitchFamily="18" charset="0"/>
                <a:cs typeface="Times New Roman" panose="02020603050405020304" pitchFamily="18" charset="0"/>
              </a:rPr>
              <a:t>two </a:t>
            </a:r>
            <a:r>
              <a:rPr lang="en-US" sz="2000" spc="55" dirty="0">
                <a:latin typeface="Times New Roman" panose="02020603050405020304" pitchFamily="18" charset="0"/>
                <a:cs typeface="Times New Roman" panose="02020603050405020304" pitchFamily="18" charset="0"/>
              </a:rPr>
              <a:t>grains </a:t>
            </a:r>
            <a:r>
              <a:rPr lang="en-US" sz="2000" spc="75" dirty="0">
                <a:latin typeface="Times New Roman" panose="02020603050405020304" pitchFamily="18" charset="0"/>
                <a:cs typeface="Times New Roman" panose="02020603050405020304" pitchFamily="18" charset="0"/>
              </a:rPr>
              <a:t>in </a:t>
            </a:r>
            <a:r>
              <a:rPr lang="en-US" sz="2000" spc="70" dirty="0">
                <a:latin typeface="Times New Roman" panose="02020603050405020304" pitchFamily="18" charset="0"/>
                <a:cs typeface="Times New Roman" panose="02020603050405020304" pitchFamily="18" charset="0"/>
              </a:rPr>
              <a:t>a </a:t>
            </a:r>
            <a:r>
              <a:rPr lang="en-US" sz="2000" spc="45" dirty="0">
                <a:latin typeface="Times New Roman" panose="02020603050405020304" pitchFamily="18" charset="0"/>
                <a:cs typeface="Times New Roman" panose="02020603050405020304" pitchFamily="18" charset="0"/>
              </a:rPr>
              <a:t>polycrystalline  </a:t>
            </a:r>
            <a:r>
              <a:rPr lang="en-US" sz="2000" spc="75" dirty="0">
                <a:latin typeface="Times New Roman" panose="02020603050405020304" pitchFamily="18" charset="0"/>
                <a:cs typeface="Times New Roman" panose="02020603050405020304" pitchFamily="18" charset="0"/>
              </a:rPr>
              <a:t>material where </a:t>
            </a:r>
            <a:r>
              <a:rPr lang="en-US" sz="2000" spc="125" dirty="0">
                <a:latin typeface="Times New Roman" panose="02020603050405020304" pitchFamily="18" charset="0"/>
                <a:cs typeface="Times New Roman" panose="02020603050405020304" pitchFamily="18" charset="0"/>
              </a:rPr>
              <a:t>the </a:t>
            </a:r>
            <a:r>
              <a:rPr lang="en-US" sz="2000" spc="45" dirty="0">
                <a:latin typeface="Times New Roman" panose="02020603050405020304" pitchFamily="18" charset="0"/>
                <a:cs typeface="Times New Roman" panose="02020603050405020304" pitchFamily="18" charset="0"/>
              </a:rPr>
              <a:t>crystal </a:t>
            </a:r>
            <a:r>
              <a:rPr lang="en-US" sz="2000" dirty="0">
                <a:latin typeface="Times New Roman" panose="02020603050405020304" pitchFamily="18" charset="0"/>
                <a:cs typeface="Times New Roman" panose="02020603050405020304" pitchFamily="18" charset="0"/>
              </a:rPr>
              <a:t>is  </a:t>
            </a:r>
            <a:r>
              <a:rPr lang="en-US" sz="2000" spc="75" dirty="0">
                <a:latin typeface="Times New Roman" panose="02020603050405020304" pitchFamily="18" charset="0"/>
                <a:cs typeface="Times New Roman" panose="02020603050405020304" pitchFamily="18" charset="0"/>
              </a:rPr>
              <a:t>disordered </a:t>
            </a:r>
            <a:r>
              <a:rPr lang="en-US" sz="2000" spc="110" dirty="0">
                <a:latin typeface="Times New Roman" panose="02020603050405020304" pitchFamily="18" charset="0"/>
                <a:cs typeface="Times New Roman" panose="02020603050405020304" pitchFamily="18" charset="0"/>
              </a:rPr>
              <a:t>due </a:t>
            </a:r>
            <a:r>
              <a:rPr lang="en-US" sz="2000" spc="95" dirty="0">
                <a:latin typeface="Times New Roman" panose="02020603050405020304" pitchFamily="18" charset="0"/>
                <a:cs typeface="Times New Roman" panose="02020603050405020304" pitchFamily="18" charset="0"/>
              </a:rPr>
              <a:t>to </a:t>
            </a:r>
            <a:r>
              <a:rPr lang="en-US" sz="2000" spc="75" dirty="0">
                <a:latin typeface="Times New Roman" panose="02020603050405020304" pitchFamily="18" charset="0"/>
                <a:cs typeface="Times New Roman" panose="02020603050405020304" pitchFamily="18" charset="0"/>
              </a:rPr>
              <a:t>rapid change  </a:t>
            </a:r>
            <a:r>
              <a:rPr lang="en-US" sz="2000" spc="85" dirty="0">
                <a:latin typeface="Times New Roman" panose="02020603050405020304" pitchFamily="18" charset="0"/>
                <a:cs typeface="Times New Roman" panose="02020603050405020304" pitchFamily="18" charset="0"/>
              </a:rPr>
              <a:t>in </a:t>
            </a:r>
            <a:r>
              <a:rPr lang="en-US" sz="2000" spc="55" dirty="0">
                <a:latin typeface="Times New Roman" panose="02020603050405020304" pitchFamily="18" charset="0"/>
                <a:cs typeface="Times New Roman" panose="02020603050405020304" pitchFamily="18" charset="0"/>
              </a:rPr>
              <a:t>crystallographic</a:t>
            </a:r>
            <a:r>
              <a:rPr lang="en-US" sz="2000" spc="-280" dirty="0">
                <a:latin typeface="Times New Roman" panose="02020603050405020304" pitchFamily="18" charset="0"/>
                <a:cs typeface="Times New Roman" panose="02020603050405020304" pitchFamily="18" charset="0"/>
              </a:rPr>
              <a:t> </a:t>
            </a:r>
            <a:r>
              <a:rPr lang="en-US" sz="2000" spc="65" dirty="0">
                <a:latin typeface="Times New Roman" panose="02020603050405020304" pitchFamily="18" charset="0"/>
                <a:cs typeface="Times New Roman" panose="02020603050405020304" pitchFamily="18" charset="0"/>
              </a:rPr>
              <a:t>directions.</a:t>
            </a:r>
            <a:endParaRPr lang="en-US" sz="2000" dirty="0">
              <a:latin typeface="Times New Roman" panose="02020603050405020304" pitchFamily="18" charset="0"/>
              <a:cs typeface="Times New Roman" panose="02020603050405020304" pitchFamily="18" charset="0"/>
            </a:endParaRPr>
          </a:p>
          <a:p>
            <a:pPr marL="287020" indent="-274320" algn="just">
              <a:lnSpc>
                <a:spcPct val="100000"/>
              </a:lnSpc>
              <a:spcBef>
                <a:spcPts val="675"/>
              </a:spcBef>
              <a:buClr>
                <a:srgbClr val="0AD0D9"/>
              </a:buClr>
              <a:buSzPct val="93750"/>
              <a:tabLst>
                <a:tab pos="287020" algn="l"/>
              </a:tabLst>
            </a:pPr>
            <a:endParaRPr sz="2000" dirty="0">
              <a:latin typeface="Times New Roman" panose="02020603050405020304" pitchFamily="18" charset="0"/>
              <a:cs typeface="Times New Roman" panose="02020603050405020304" pitchFamily="18" charset="0"/>
            </a:endParaRPr>
          </a:p>
        </p:txBody>
      </p:sp>
      <p:sp>
        <p:nvSpPr>
          <p:cNvPr id="10" name="object 10"/>
          <p:cNvSpPr/>
          <p:nvPr/>
        </p:nvSpPr>
        <p:spPr>
          <a:xfrm>
            <a:off x="5773419" y="822960"/>
            <a:ext cx="3028522" cy="2072640"/>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5773419" y="2990850"/>
            <a:ext cx="3028523" cy="2581394"/>
          </a:xfrm>
          <a:prstGeom prst="rect">
            <a:avLst/>
          </a:prstGeom>
          <a:blipFill>
            <a:blip r:embed="rId3" cstate="print"/>
            <a:stretch>
              <a:fillRect/>
            </a:stretch>
          </a:blipFill>
        </p:spPr>
        <p:txBody>
          <a:bodyPr wrap="square" lIns="0" tIns="0" rIns="0" bIns="0" rtlCol="0"/>
          <a:lstStyle/>
          <a:p>
            <a:endParaRPr/>
          </a:p>
        </p:txBody>
      </p:sp>
      <p:sp>
        <p:nvSpPr>
          <p:cNvPr id="12" name="TextBox 11"/>
          <p:cNvSpPr txBox="1"/>
          <p:nvPr/>
        </p:nvSpPr>
        <p:spPr>
          <a:xfrm>
            <a:off x="5494868" y="5835134"/>
            <a:ext cx="340952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showing the microstructure</a:t>
            </a:r>
          </a:p>
        </p:txBody>
      </p:sp>
      <p:cxnSp>
        <p:nvCxnSpPr>
          <p:cNvPr id="14" name="Straight Arrow Connector 13"/>
          <p:cNvCxnSpPr/>
          <p:nvPr/>
        </p:nvCxnSpPr>
        <p:spPr>
          <a:xfrm rot="16200000" flipH="1">
            <a:off x="6515100" y="647700"/>
            <a:ext cx="457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38254" y="322183"/>
            <a:ext cx="164942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Grain boundary</a:t>
            </a:r>
          </a:p>
        </p:txBody>
      </p:sp>
      <p:cxnSp>
        <p:nvCxnSpPr>
          <p:cNvPr id="19" name="Straight Connector 18"/>
          <p:cNvCxnSpPr/>
          <p:nvPr/>
        </p:nvCxnSpPr>
        <p:spPr>
          <a:xfrm rot="16200000" flipH="1">
            <a:off x="6362700" y="1562100"/>
            <a:ext cx="1295400" cy="152400"/>
          </a:xfrm>
          <a:prstGeom prst="line">
            <a:avLst/>
          </a:prstGeom>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7319"/>
            <a:ext cx="6827520" cy="912973"/>
          </a:xfrm>
        </p:spPr>
        <p:txBody>
          <a:bodyPr/>
          <a:lstStyle/>
          <a:p>
            <a:r>
              <a:rPr lang="en-US" b="1" dirty="0">
                <a:latin typeface="Times New Roman" panose="02020603050405020304" pitchFamily="18" charset="0"/>
                <a:cs typeface="Times New Roman" panose="02020603050405020304" pitchFamily="18" charset="0"/>
              </a:rPr>
              <a:t>Optical Microstructure</a:t>
            </a:r>
          </a:p>
        </p:txBody>
      </p:sp>
      <p:pic>
        <p:nvPicPr>
          <p:cNvPr id="4" name="Content Placeholder 3" descr="PANO_20150629_153300.jpg"/>
          <p:cNvPicPr>
            <a:picLocks noGrp="1"/>
          </p:cNvPicPr>
          <p:nvPr>
            <p:ph idx="1"/>
          </p:nvPr>
        </p:nvPicPr>
        <p:blipFill>
          <a:blip r:embed="rId2"/>
          <a:stretch>
            <a:fillRect/>
          </a:stretch>
        </p:blipFill>
        <p:spPr>
          <a:xfrm>
            <a:off x="685763" y="1502965"/>
            <a:ext cx="7848600" cy="4386897"/>
          </a:xfrm>
          <a:prstGeom prst="rect">
            <a:avLst/>
          </a:prstGeom>
        </p:spPr>
      </p:pic>
      <p:cxnSp>
        <p:nvCxnSpPr>
          <p:cNvPr id="6" name="Straight Arrow Connector 5"/>
          <p:cNvCxnSpPr>
            <a:cxnSpLocks/>
          </p:cNvCxnSpPr>
          <p:nvPr/>
        </p:nvCxnSpPr>
        <p:spPr>
          <a:xfrm flipH="1">
            <a:off x="6705600" y="1392635"/>
            <a:ext cx="685800" cy="817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77063" y="1023303"/>
            <a:ext cx="201208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Optical Microscope</a:t>
            </a:r>
          </a:p>
        </p:txBody>
      </p:sp>
      <p:sp>
        <p:nvSpPr>
          <p:cNvPr id="11" name="TextBox 10"/>
          <p:cNvSpPr txBox="1"/>
          <p:nvPr/>
        </p:nvSpPr>
        <p:spPr>
          <a:xfrm>
            <a:off x="1371600" y="6110522"/>
            <a:ext cx="700570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Optical microscope with computer attached to obtain the microstructure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terms</a:t>
            </a:r>
          </a:p>
        </p:txBody>
      </p:sp>
      <p:sp>
        <p:nvSpPr>
          <p:cNvPr id="3" name="Content Placeholder 2"/>
          <p:cNvSpPr>
            <a:spLocks noGrp="1"/>
          </p:cNvSpPr>
          <p:nvPr>
            <p:ph idx="1"/>
          </p:nvPr>
        </p:nvSpPr>
        <p:spPr/>
        <p:txBody>
          <a:bodyPr>
            <a:normAutofit fontScale="92500"/>
          </a:bodyPr>
          <a:lstStyle/>
          <a:p>
            <a:r>
              <a:rPr lang="en-US" b="1" dirty="0"/>
              <a:t>Phase: </a:t>
            </a:r>
          </a:p>
          <a:p>
            <a:pPr marL="0" indent="0">
              <a:buNone/>
            </a:pPr>
            <a:r>
              <a:rPr lang="en-US" dirty="0"/>
              <a:t>	Homogeneous portion of a system that has uniform 	physical and chemical characteristics</a:t>
            </a:r>
          </a:p>
          <a:p>
            <a:r>
              <a:rPr lang="en-US" b="1" dirty="0"/>
              <a:t>Component:</a:t>
            </a:r>
          </a:p>
          <a:p>
            <a:pPr marL="0" indent="0">
              <a:buNone/>
            </a:pPr>
            <a:r>
              <a:rPr lang="en-US" dirty="0"/>
              <a:t>	Components are pure metals and/or compounds of 	which 	an alloy is composed.</a:t>
            </a:r>
          </a:p>
          <a:p>
            <a:r>
              <a:rPr lang="en-US" b="1" dirty="0"/>
              <a:t>System:</a:t>
            </a:r>
          </a:p>
          <a:p>
            <a:pPr marL="0" indent="0">
              <a:buNone/>
            </a:pPr>
            <a:r>
              <a:rPr lang="en-US" dirty="0"/>
              <a:t>	System may refer to a specific body of material under 	consideration (e.g., a ladle of molten steel). Or  	</a:t>
            </a:r>
          </a:p>
          <a:p>
            <a:pPr marL="0" indent="0">
              <a:buNone/>
            </a:pPr>
            <a:r>
              <a:rPr lang="en-US" dirty="0"/>
              <a:t>	it may relate to the series of possible alloys consisting of 	the same components, but without 	regard to alloy 	composition (e.g., the iron–carbon system).</a:t>
            </a:r>
          </a:p>
          <a:p>
            <a:endParaRPr lang="en-US" dirty="0"/>
          </a:p>
        </p:txBody>
      </p:sp>
    </p:spTree>
    <p:extLst>
      <p:ext uri="{BB962C8B-B14F-4D97-AF65-F5344CB8AC3E}">
        <p14:creationId xmlns:p14="http://schemas.microsoft.com/office/powerpoint/2010/main" val="1394297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81000" y="457200"/>
            <a:ext cx="9982200" cy="520014"/>
          </a:xfrm>
          <a:prstGeom prst="rect">
            <a:avLst/>
          </a:prstGeom>
        </p:spPr>
        <p:txBody>
          <a:bodyPr vert="horz" wrap="square" lIns="0" tIns="12065" rIns="0" bIns="0" rtlCol="0">
            <a:spAutoFit/>
          </a:bodyPr>
          <a:lstStyle/>
          <a:p>
            <a:pPr marL="12700" marR="5080">
              <a:lnSpc>
                <a:spcPct val="100000"/>
              </a:lnSpc>
              <a:spcBef>
                <a:spcPts val="95"/>
              </a:spcBef>
            </a:pPr>
            <a:r>
              <a:rPr lang="en-US" spc="-20" dirty="0">
                <a:latin typeface="Times New Roman" panose="02020603050405020304" pitchFamily="18" charset="0"/>
                <a:cs typeface="Times New Roman" panose="02020603050405020304" pitchFamily="18" charset="0"/>
              </a:rPr>
              <a:t>Micro-structural </a:t>
            </a:r>
            <a:r>
              <a:rPr lang="en-US" spc="-15" dirty="0">
                <a:latin typeface="Times New Roman" panose="02020603050405020304" pitchFamily="18" charset="0"/>
                <a:cs typeface="Times New Roman" panose="02020603050405020304" pitchFamily="18" charset="0"/>
              </a:rPr>
              <a:t>Analysis </a:t>
            </a:r>
            <a:r>
              <a:rPr lang="en-US" spc="-10" dirty="0">
                <a:latin typeface="Times New Roman" panose="02020603050405020304" pitchFamily="18" charset="0"/>
                <a:cs typeface="Times New Roman" panose="02020603050405020304" pitchFamily="18" charset="0"/>
              </a:rPr>
              <a:t>used</a:t>
            </a:r>
            <a:r>
              <a:rPr lang="en-US" spc="-15" dirty="0">
                <a:latin typeface="Times New Roman" panose="02020603050405020304" pitchFamily="18" charset="0"/>
                <a:cs typeface="Times New Roman" panose="02020603050405020304" pitchFamily="18" charset="0"/>
              </a:rPr>
              <a:t> </a:t>
            </a:r>
            <a:r>
              <a:rPr lang="en-US" spc="-30" dirty="0">
                <a:latin typeface="Times New Roman" panose="02020603050405020304" pitchFamily="18" charset="0"/>
                <a:cs typeface="Times New Roman" panose="02020603050405020304" pitchFamily="18" charset="0"/>
              </a:rPr>
              <a:t>for?</a:t>
            </a:r>
            <a:endParaRPr spc="-30" dirty="0">
              <a:latin typeface="Times New Roman" panose="02020603050405020304" pitchFamily="18" charset="0"/>
              <a:cs typeface="Times New Roman" panose="02020603050405020304" pitchFamily="18" charset="0"/>
            </a:endParaRPr>
          </a:p>
        </p:txBody>
      </p:sp>
      <p:sp>
        <p:nvSpPr>
          <p:cNvPr id="9" name="object 9"/>
          <p:cNvSpPr txBox="1"/>
          <p:nvPr/>
        </p:nvSpPr>
        <p:spPr>
          <a:xfrm>
            <a:off x="152400" y="1371600"/>
            <a:ext cx="8610600" cy="4214615"/>
          </a:xfrm>
          <a:prstGeom prst="rect">
            <a:avLst/>
          </a:prstGeom>
        </p:spPr>
        <p:txBody>
          <a:bodyPr vert="horz" wrap="square" lIns="0" tIns="13335" rIns="0" bIns="0" rtlCol="0">
            <a:spAutoFit/>
          </a:bodyPr>
          <a:lstStyle/>
          <a:p>
            <a:pPr marL="287020" marR="184785" indent="-287020" algn="just">
              <a:lnSpc>
                <a:spcPct val="100000"/>
              </a:lnSpc>
              <a:spcBef>
                <a:spcPts val="105"/>
              </a:spcBef>
              <a:buClr>
                <a:srgbClr val="0AD0D9"/>
              </a:buClr>
              <a:buSzPct val="95000"/>
              <a:buFont typeface="Wingdings"/>
              <a:buChar char=""/>
              <a:tabLst>
                <a:tab pos="287020" algn="l"/>
              </a:tabLst>
            </a:pPr>
            <a:r>
              <a:rPr lang="en-US" sz="2400" b="1" spc="70" dirty="0">
                <a:latin typeface="Times New Roman" panose="02020603050405020304" pitchFamily="18" charset="0"/>
                <a:cs typeface="Times New Roman" panose="02020603050405020304" pitchFamily="18" charset="0"/>
              </a:rPr>
              <a:t>Quality</a:t>
            </a:r>
            <a:r>
              <a:rPr lang="en-US" sz="2400" b="1" spc="-65" dirty="0">
                <a:solidFill>
                  <a:srgbClr val="FF0000"/>
                </a:solidFill>
                <a:latin typeface="Times New Roman" panose="02020603050405020304" pitchFamily="18" charset="0"/>
                <a:cs typeface="Times New Roman" panose="02020603050405020304" pitchFamily="18" charset="0"/>
              </a:rPr>
              <a:t> </a:t>
            </a:r>
            <a:r>
              <a:rPr lang="en-US" sz="2400" b="1" spc="55" dirty="0">
                <a:latin typeface="Times New Roman" panose="02020603050405020304" pitchFamily="18" charset="0"/>
                <a:cs typeface="Times New Roman" panose="02020603050405020304" pitchFamily="18" charset="0"/>
              </a:rPr>
              <a:t>Control:</a:t>
            </a:r>
            <a:r>
              <a:rPr lang="en-US" sz="2400" b="1" spc="-7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Analysis</a:t>
            </a:r>
            <a:r>
              <a:rPr lang="en-US" sz="2000" spc="-4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is</a:t>
            </a:r>
            <a:r>
              <a:rPr lang="en-US" sz="2000" spc="-85" dirty="0">
                <a:latin typeface="Times New Roman" panose="02020603050405020304" pitchFamily="18" charset="0"/>
                <a:cs typeface="Times New Roman" panose="02020603050405020304" pitchFamily="18" charset="0"/>
              </a:rPr>
              <a:t> </a:t>
            </a:r>
            <a:r>
              <a:rPr lang="en-US" sz="2000" spc="90" dirty="0">
                <a:latin typeface="Times New Roman" panose="02020603050405020304" pitchFamily="18" charset="0"/>
                <a:cs typeface="Times New Roman" panose="02020603050405020304" pitchFamily="18" charset="0"/>
              </a:rPr>
              <a:t>used</a:t>
            </a:r>
            <a:r>
              <a:rPr lang="en-US" sz="2000" spc="-15" dirty="0">
                <a:latin typeface="Times New Roman" panose="02020603050405020304" pitchFamily="18" charset="0"/>
                <a:cs typeface="Times New Roman" panose="02020603050405020304" pitchFamily="18" charset="0"/>
              </a:rPr>
              <a:t> </a:t>
            </a:r>
            <a:r>
              <a:rPr lang="en-US" sz="2000" spc="105" dirty="0">
                <a:latin typeface="Times New Roman" panose="02020603050405020304" pitchFamily="18" charset="0"/>
                <a:cs typeface="Times New Roman" panose="02020603050405020304" pitchFamily="18" charset="0"/>
              </a:rPr>
              <a:t>to</a:t>
            </a:r>
            <a:r>
              <a:rPr lang="en-US" sz="2000" spc="-125" dirty="0">
                <a:latin typeface="Times New Roman" panose="02020603050405020304" pitchFamily="18" charset="0"/>
                <a:cs typeface="Times New Roman" panose="02020603050405020304" pitchFamily="18" charset="0"/>
              </a:rPr>
              <a:t> </a:t>
            </a:r>
            <a:r>
              <a:rPr lang="en-US" sz="2000" spc="100" dirty="0">
                <a:latin typeface="Times New Roman" panose="02020603050405020304" pitchFamily="18" charset="0"/>
                <a:cs typeface="Times New Roman" panose="02020603050405020304" pitchFamily="18" charset="0"/>
              </a:rPr>
              <a:t>determine</a:t>
            </a:r>
            <a:r>
              <a:rPr lang="en-US" sz="2000" spc="-120" dirty="0">
                <a:latin typeface="Times New Roman" panose="02020603050405020304" pitchFamily="18" charset="0"/>
                <a:cs typeface="Times New Roman" panose="02020603050405020304" pitchFamily="18" charset="0"/>
              </a:rPr>
              <a:t> </a:t>
            </a:r>
            <a:r>
              <a:rPr lang="en-US" sz="2000" spc="100" dirty="0">
                <a:latin typeface="Times New Roman" panose="02020603050405020304" pitchFamily="18" charset="0"/>
                <a:cs typeface="Times New Roman" panose="02020603050405020304" pitchFamily="18" charset="0"/>
              </a:rPr>
              <a:t>whether</a:t>
            </a:r>
            <a:r>
              <a:rPr lang="en-US" sz="2000" spc="-105" dirty="0">
                <a:latin typeface="Times New Roman" panose="02020603050405020304" pitchFamily="18" charset="0"/>
                <a:cs typeface="Times New Roman" panose="02020603050405020304" pitchFamily="18" charset="0"/>
              </a:rPr>
              <a:t> </a:t>
            </a:r>
            <a:r>
              <a:rPr lang="en-US" sz="2000" spc="125" dirty="0">
                <a:latin typeface="Times New Roman" panose="02020603050405020304" pitchFamily="18" charset="0"/>
                <a:cs typeface="Times New Roman" panose="02020603050405020304" pitchFamily="18" charset="0"/>
              </a:rPr>
              <a:t>the</a:t>
            </a:r>
            <a:r>
              <a:rPr lang="en-US" sz="2000" spc="-95" dirty="0">
                <a:latin typeface="Times New Roman" panose="02020603050405020304" pitchFamily="18" charset="0"/>
                <a:cs typeface="Times New Roman" panose="02020603050405020304" pitchFamily="18" charset="0"/>
              </a:rPr>
              <a:t> </a:t>
            </a:r>
            <a:r>
              <a:rPr lang="en-US" sz="2000" spc="90" dirty="0">
                <a:latin typeface="Times New Roman" panose="02020603050405020304" pitchFamily="18" charset="0"/>
                <a:cs typeface="Times New Roman" panose="02020603050405020304" pitchFamily="18" charset="0"/>
              </a:rPr>
              <a:t>structural  parameters </a:t>
            </a:r>
            <a:r>
              <a:rPr lang="en-US" sz="2000" spc="70" dirty="0">
                <a:latin typeface="Times New Roman" panose="02020603050405020304" pitchFamily="18" charset="0"/>
                <a:cs typeface="Times New Roman" panose="02020603050405020304" pitchFamily="18" charset="0"/>
              </a:rPr>
              <a:t>are </a:t>
            </a:r>
            <a:r>
              <a:rPr lang="en-US" sz="2000" spc="85" dirty="0">
                <a:latin typeface="Times New Roman" panose="02020603050405020304" pitchFamily="18" charset="0"/>
                <a:cs typeface="Times New Roman" panose="02020603050405020304" pitchFamily="18" charset="0"/>
              </a:rPr>
              <a:t>within </a:t>
            </a:r>
            <a:r>
              <a:rPr lang="en-US" sz="2000" spc="50" dirty="0">
                <a:latin typeface="Times New Roman" panose="02020603050405020304" pitchFamily="18" charset="0"/>
                <a:cs typeface="Times New Roman" panose="02020603050405020304" pitchFamily="18" charset="0"/>
              </a:rPr>
              <a:t>specifications: </a:t>
            </a:r>
            <a:r>
              <a:rPr lang="en-US" sz="2000" spc="70" dirty="0">
                <a:latin typeface="Times New Roman" panose="02020603050405020304" pitchFamily="18" charset="0"/>
                <a:cs typeface="Times New Roman" panose="02020603050405020304" pitchFamily="18" charset="0"/>
              </a:rPr>
              <a:t>a </a:t>
            </a:r>
            <a:r>
              <a:rPr lang="en-US" sz="2000" spc="60" dirty="0">
                <a:latin typeface="Times New Roman" panose="02020603050405020304" pitchFamily="18" charset="0"/>
                <a:cs typeface="Times New Roman" panose="02020603050405020304" pitchFamily="18" charset="0"/>
              </a:rPr>
              <a:t>criteria </a:t>
            </a:r>
            <a:r>
              <a:rPr lang="en-US" sz="2000" spc="40" dirty="0">
                <a:latin typeface="Times New Roman" panose="02020603050405020304" pitchFamily="18" charset="0"/>
                <a:cs typeface="Times New Roman" panose="02020603050405020304" pitchFamily="18" charset="0"/>
              </a:rPr>
              <a:t>for </a:t>
            </a:r>
            <a:r>
              <a:rPr lang="en-US" sz="2000" spc="-55" dirty="0">
                <a:latin typeface="Times New Roman" panose="02020603050405020304" pitchFamily="18" charset="0"/>
                <a:cs typeface="Times New Roman" panose="02020603050405020304" pitchFamily="18" charset="0"/>
              </a:rPr>
              <a:t>ACCEPTANCE </a:t>
            </a:r>
            <a:r>
              <a:rPr lang="en-US" sz="2000" spc="85" dirty="0">
                <a:latin typeface="Times New Roman" panose="02020603050405020304" pitchFamily="18" charset="0"/>
                <a:cs typeface="Times New Roman" panose="02020603050405020304" pitchFamily="18" charset="0"/>
              </a:rPr>
              <a:t>or  </a:t>
            </a:r>
            <a:r>
              <a:rPr lang="en-US" sz="2000" spc="-25" dirty="0">
                <a:latin typeface="Times New Roman" panose="02020603050405020304" pitchFamily="18" charset="0"/>
                <a:cs typeface="Times New Roman" panose="02020603050405020304" pitchFamily="18" charset="0"/>
              </a:rPr>
              <a:t>REJECTION </a:t>
            </a:r>
            <a:r>
              <a:rPr lang="en-US" sz="2000" spc="15" dirty="0">
                <a:latin typeface="Times New Roman" panose="02020603050405020304" pitchFamily="18" charset="0"/>
                <a:cs typeface="Times New Roman" panose="02020603050405020304" pitchFamily="18" charset="0"/>
              </a:rPr>
              <a:t>of</a:t>
            </a:r>
            <a:r>
              <a:rPr lang="en-US" sz="2000" spc="-35" dirty="0">
                <a:latin typeface="Times New Roman" panose="02020603050405020304" pitchFamily="18" charset="0"/>
                <a:cs typeface="Times New Roman" panose="02020603050405020304" pitchFamily="18" charset="0"/>
              </a:rPr>
              <a:t> </a:t>
            </a:r>
            <a:r>
              <a:rPr lang="en-US" sz="2000" spc="95" dirty="0">
                <a:latin typeface="Times New Roman" panose="02020603050405020304" pitchFamily="18" charset="0"/>
                <a:cs typeface="Times New Roman" panose="02020603050405020304" pitchFamily="18" charset="0"/>
              </a:rPr>
              <a:t>products</a:t>
            </a:r>
            <a:endParaRPr lang="en-US" sz="2000" dirty="0">
              <a:latin typeface="Times New Roman" panose="02020603050405020304" pitchFamily="18" charset="0"/>
              <a:cs typeface="Times New Roman" panose="02020603050405020304" pitchFamily="18" charset="0"/>
            </a:endParaRPr>
          </a:p>
          <a:p>
            <a:pPr algn="just">
              <a:lnSpc>
                <a:spcPct val="100000"/>
              </a:lnSpc>
              <a:spcBef>
                <a:spcPts val="45"/>
              </a:spcBef>
              <a:buClr>
                <a:srgbClr val="0AD0D9"/>
              </a:buClr>
              <a:buFont typeface="Wingdings"/>
              <a:buChar char=""/>
            </a:pPr>
            <a:endParaRPr lang="en-US" sz="2050" dirty="0">
              <a:latin typeface="Times New Roman" panose="02020603050405020304" pitchFamily="18" charset="0"/>
              <a:cs typeface="Times New Roman" panose="02020603050405020304" pitchFamily="18" charset="0"/>
            </a:endParaRPr>
          </a:p>
          <a:p>
            <a:pPr marL="323215" marR="5080" indent="-311150" algn="just">
              <a:lnSpc>
                <a:spcPct val="100000"/>
              </a:lnSpc>
              <a:buClr>
                <a:srgbClr val="0AD0D9"/>
              </a:buClr>
              <a:buSzPct val="95000"/>
              <a:buFont typeface="Wingdings"/>
              <a:buChar char=""/>
              <a:tabLst>
                <a:tab pos="350520" algn="l"/>
                <a:tab pos="351155" algn="l"/>
              </a:tabLst>
            </a:pPr>
            <a:r>
              <a:rPr lang="en-US" sz="2000" dirty="0">
                <a:latin typeface="Times New Roman" panose="02020603050405020304" pitchFamily="18" charset="0"/>
                <a:cs typeface="Times New Roman" panose="02020603050405020304" pitchFamily="18" charset="0"/>
              </a:rPr>
              <a:t>	</a:t>
            </a:r>
            <a:r>
              <a:rPr lang="en-US" sz="2400" b="1" spc="35" dirty="0">
                <a:latin typeface="Times New Roman" panose="02020603050405020304" pitchFamily="18" charset="0"/>
                <a:cs typeface="Times New Roman" panose="02020603050405020304" pitchFamily="18" charset="0"/>
              </a:rPr>
              <a:t>Failure</a:t>
            </a:r>
            <a:r>
              <a:rPr lang="en-US" sz="2400" b="1" spc="-105" dirty="0">
                <a:latin typeface="Times New Roman" panose="02020603050405020304" pitchFamily="18" charset="0"/>
                <a:cs typeface="Times New Roman" panose="02020603050405020304" pitchFamily="18" charset="0"/>
              </a:rPr>
              <a:t> </a:t>
            </a:r>
            <a:r>
              <a:rPr lang="en-US" sz="2400" b="1" spc="10" dirty="0">
                <a:latin typeface="Times New Roman" panose="02020603050405020304" pitchFamily="18" charset="0"/>
                <a:cs typeface="Times New Roman" panose="02020603050405020304" pitchFamily="18" charset="0"/>
              </a:rPr>
              <a:t>Analysis</a:t>
            </a:r>
            <a:r>
              <a:rPr lang="en-US" sz="2000" b="1" spc="10" dirty="0">
                <a:latin typeface="Times New Roman" panose="02020603050405020304" pitchFamily="18" charset="0"/>
                <a:cs typeface="Times New Roman" panose="02020603050405020304" pitchFamily="18" charset="0"/>
              </a:rPr>
              <a:t>:</a:t>
            </a:r>
            <a:r>
              <a:rPr lang="en-US" sz="2000" b="1" spc="-20" dirty="0">
                <a:latin typeface="Times New Roman" panose="02020603050405020304" pitchFamily="18" charset="0"/>
                <a:cs typeface="Times New Roman" panose="02020603050405020304" pitchFamily="18" charset="0"/>
              </a:rPr>
              <a:t> </a:t>
            </a:r>
            <a:r>
              <a:rPr lang="en-US" sz="2000" spc="105" dirty="0">
                <a:latin typeface="Times New Roman" panose="02020603050405020304" pitchFamily="18" charset="0"/>
                <a:cs typeface="Times New Roman" panose="02020603050405020304" pitchFamily="18" charset="0"/>
              </a:rPr>
              <a:t>to</a:t>
            </a:r>
            <a:r>
              <a:rPr lang="en-US" sz="2000" spc="-114" dirty="0">
                <a:latin typeface="Times New Roman" panose="02020603050405020304" pitchFamily="18" charset="0"/>
                <a:cs typeface="Times New Roman" panose="02020603050405020304" pitchFamily="18" charset="0"/>
              </a:rPr>
              <a:t> </a:t>
            </a:r>
            <a:r>
              <a:rPr lang="en-US" sz="2000" spc="100" dirty="0">
                <a:latin typeface="Times New Roman" panose="02020603050405020304" pitchFamily="18" charset="0"/>
                <a:cs typeface="Times New Roman" panose="02020603050405020304" pitchFamily="18" charset="0"/>
              </a:rPr>
              <a:t>determine</a:t>
            </a:r>
            <a:r>
              <a:rPr lang="en-US" sz="2000" spc="-95" dirty="0">
                <a:latin typeface="Times New Roman" panose="02020603050405020304" pitchFamily="18" charset="0"/>
                <a:cs typeface="Times New Roman" panose="02020603050405020304" pitchFamily="18" charset="0"/>
              </a:rPr>
              <a:t> </a:t>
            </a:r>
            <a:r>
              <a:rPr lang="en-US" sz="2000" spc="125" dirty="0">
                <a:latin typeface="Times New Roman" panose="02020603050405020304" pitchFamily="18" charset="0"/>
                <a:cs typeface="Times New Roman" panose="02020603050405020304" pitchFamily="18" charset="0"/>
              </a:rPr>
              <a:t>the</a:t>
            </a:r>
            <a:r>
              <a:rPr lang="en-US" sz="2000" spc="-100" dirty="0">
                <a:latin typeface="Times New Roman" panose="02020603050405020304" pitchFamily="18" charset="0"/>
                <a:cs typeface="Times New Roman" panose="02020603050405020304" pitchFamily="18" charset="0"/>
              </a:rPr>
              <a:t> </a:t>
            </a:r>
            <a:r>
              <a:rPr lang="en-US" sz="2000" spc="65" dirty="0">
                <a:latin typeface="Times New Roman" panose="02020603050405020304" pitchFamily="18" charset="0"/>
                <a:cs typeface="Times New Roman" panose="02020603050405020304" pitchFamily="18" charset="0"/>
              </a:rPr>
              <a:t>cause</a:t>
            </a:r>
            <a:r>
              <a:rPr lang="en-US" sz="2000" spc="-9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of</a:t>
            </a:r>
            <a:r>
              <a:rPr lang="en-US" sz="2000" spc="30" dirty="0">
                <a:latin typeface="Times New Roman" panose="02020603050405020304" pitchFamily="18" charset="0"/>
                <a:cs typeface="Times New Roman" panose="02020603050405020304" pitchFamily="18" charset="0"/>
              </a:rPr>
              <a:t> </a:t>
            </a:r>
            <a:r>
              <a:rPr lang="en-US" sz="2000" spc="40" dirty="0">
                <a:latin typeface="Times New Roman" panose="02020603050405020304" pitchFamily="18" charset="0"/>
                <a:cs typeface="Times New Roman" panose="02020603050405020304" pitchFamily="18" charset="0"/>
              </a:rPr>
              <a:t>failure.</a:t>
            </a:r>
            <a:r>
              <a:rPr lang="en-US" sz="2000" spc="-5" dirty="0">
                <a:latin typeface="Times New Roman" panose="02020603050405020304" pitchFamily="18" charset="0"/>
                <a:cs typeface="Times New Roman" panose="02020603050405020304" pitchFamily="18" charset="0"/>
              </a:rPr>
              <a:t> </a:t>
            </a:r>
            <a:r>
              <a:rPr lang="en-US" sz="2000" spc="35" dirty="0">
                <a:latin typeface="Times New Roman" panose="02020603050405020304" pitchFamily="18" charset="0"/>
                <a:cs typeface="Times New Roman" panose="02020603050405020304" pitchFamily="18" charset="0"/>
              </a:rPr>
              <a:t>Failure</a:t>
            </a:r>
            <a:r>
              <a:rPr lang="en-US" sz="2000" spc="-120" dirty="0">
                <a:latin typeface="Times New Roman" panose="02020603050405020304" pitchFamily="18" charset="0"/>
                <a:cs typeface="Times New Roman" panose="02020603050405020304" pitchFamily="18" charset="0"/>
              </a:rPr>
              <a:t> </a:t>
            </a:r>
            <a:r>
              <a:rPr lang="en-US" sz="2000" spc="70" dirty="0">
                <a:latin typeface="Times New Roman" panose="02020603050405020304" pitchFamily="18" charset="0"/>
                <a:cs typeface="Times New Roman" panose="02020603050405020304" pitchFamily="18" charset="0"/>
              </a:rPr>
              <a:t>occur</a:t>
            </a:r>
            <a:r>
              <a:rPr lang="en-US" sz="2000" spc="-125" dirty="0">
                <a:latin typeface="Times New Roman" panose="02020603050405020304" pitchFamily="18" charset="0"/>
                <a:cs typeface="Times New Roman" panose="02020603050405020304" pitchFamily="18" charset="0"/>
              </a:rPr>
              <a:t> </a:t>
            </a:r>
            <a:r>
              <a:rPr lang="en-US" sz="2000" spc="110" dirty="0">
                <a:latin typeface="Times New Roman" panose="02020603050405020304" pitchFamily="18" charset="0"/>
                <a:cs typeface="Times New Roman" panose="02020603050405020304" pitchFamily="18" charset="0"/>
              </a:rPr>
              <a:t>due</a:t>
            </a:r>
            <a:r>
              <a:rPr lang="en-US" sz="2000" spc="-80" dirty="0">
                <a:latin typeface="Times New Roman" panose="02020603050405020304" pitchFamily="18" charset="0"/>
                <a:cs typeface="Times New Roman" panose="02020603050405020304" pitchFamily="18" charset="0"/>
              </a:rPr>
              <a:t> </a:t>
            </a:r>
            <a:r>
              <a:rPr lang="en-US" sz="2000" spc="105" dirty="0">
                <a:latin typeface="Times New Roman" panose="02020603050405020304" pitchFamily="18" charset="0"/>
                <a:cs typeface="Times New Roman" panose="02020603050405020304" pitchFamily="18" charset="0"/>
              </a:rPr>
              <a:t>to  </a:t>
            </a:r>
            <a:r>
              <a:rPr lang="en-US" sz="2000" spc="35" dirty="0">
                <a:latin typeface="Times New Roman" panose="02020603050405020304" pitchFamily="18" charset="0"/>
                <a:cs typeface="Times New Roman" panose="02020603050405020304" pitchFamily="18" charset="0"/>
              </a:rPr>
              <a:t>several </a:t>
            </a:r>
            <a:r>
              <a:rPr lang="en-US" sz="2000" spc="55" dirty="0">
                <a:latin typeface="Times New Roman" panose="02020603050405020304" pitchFamily="18" charset="0"/>
                <a:cs typeface="Times New Roman" panose="02020603050405020304" pitchFamily="18" charset="0"/>
              </a:rPr>
              <a:t>factors </a:t>
            </a:r>
            <a:r>
              <a:rPr lang="en-US" sz="2000" spc="75" dirty="0">
                <a:latin typeface="Times New Roman" panose="02020603050405020304" pitchFamily="18" charset="0"/>
                <a:cs typeface="Times New Roman" panose="02020603050405020304" pitchFamily="18" charset="0"/>
              </a:rPr>
              <a:t>(incorrect material </a:t>
            </a:r>
            <a:r>
              <a:rPr lang="en-US" sz="2000" spc="60" dirty="0">
                <a:latin typeface="Times New Roman" panose="02020603050405020304" pitchFamily="18" charset="0"/>
                <a:cs typeface="Times New Roman" panose="02020603050405020304" pitchFamily="18" charset="0"/>
              </a:rPr>
              <a:t>selection, </a:t>
            </a:r>
            <a:r>
              <a:rPr lang="en-US" sz="2000" spc="90" dirty="0">
                <a:latin typeface="Times New Roman" panose="02020603050405020304" pitchFamily="18" charset="0"/>
                <a:cs typeface="Times New Roman" panose="02020603050405020304" pitchFamily="18" charset="0"/>
              </a:rPr>
              <a:t>improper </a:t>
            </a:r>
            <a:r>
              <a:rPr lang="en-US" sz="2000" spc="60" dirty="0">
                <a:latin typeface="Times New Roman" panose="02020603050405020304" pitchFamily="18" charset="0"/>
                <a:cs typeface="Times New Roman" panose="02020603050405020304" pitchFamily="18" charset="0"/>
              </a:rPr>
              <a:t>processing  </a:t>
            </a:r>
            <a:r>
              <a:rPr lang="en-US" sz="2000" spc="110" dirty="0">
                <a:latin typeface="Times New Roman" panose="02020603050405020304" pitchFamily="18" charset="0"/>
                <a:cs typeface="Times New Roman" panose="02020603050405020304" pitchFamily="18" charset="0"/>
              </a:rPr>
              <a:t>treatment,</a:t>
            </a:r>
            <a:r>
              <a:rPr lang="en-US" sz="2000" spc="-65" dirty="0">
                <a:latin typeface="Times New Roman" panose="02020603050405020304" pitchFamily="18" charset="0"/>
                <a:cs typeface="Times New Roman" panose="02020603050405020304" pitchFamily="18" charset="0"/>
              </a:rPr>
              <a:t> </a:t>
            </a:r>
            <a:r>
              <a:rPr lang="en-US" sz="2000" spc="95" dirty="0">
                <a:latin typeface="Times New Roman" panose="02020603050405020304" pitchFamily="18" charset="0"/>
                <a:cs typeface="Times New Roman" panose="02020603050405020304" pitchFamily="18" charset="0"/>
              </a:rPr>
              <a:t>poor</a:t>
            </a:r>
            <a:r>
              <a:rPr lang="en-US" sz="2000" spc="-130" dirty="0">
                <a:latin typeface="Times New Roman" panose="02020603050405020304" pitchFamily="18" charset="0"/>
                <a:cs typeface="Times New Roman" panose="02020603050405020304" pitchFamily="18" charset="0"/>
              </a:rPr>
              <a:t> </a:t>
            </a:r>
            <a:r>
              <a:rPr lang="en-US" sz="2000" spc="60" dirty="0">
                <a:latin typeface="Times New Roman" panose="02020603050405020304" pitchFamily="18" charset="0"/>
                <a:cs typeface="Times New Roman" panose="02020603050405020304" pitchFamily="18" charset="0"/>
              </a:rPr>
              <a:t>quality</a:t>
            </a:r>
            <a:r>
              <a:rPr lang="en-US" sz="2000" spc="-100" dirty="0">
                <a:latin typeface="Times New Roman" panose="02020603050405020304" pitchFamily="18" charset="0"/>
                <a:cs typeface="Times New Roman" panose="02020603050405020304" pitchFamily="18" charset="0"/>
              </a:rPr>
              <a:t> </a:t>
            </a:r>
            <a:r>
              <a:rPr lang="en-US" sz="2000" spc="55" dirty="0">
                <a:latin typeface="Times New Roman" panose="02020603050405020304" pitchFamily="18" charset="0"/>
                <a:cs typeface="Times New Roman" panose="02020603050405020304" pitchFamily="18" charset="0"/>
              </a:rPr>
              <a:t>control).Failure</a:t>
            </a:r>
            <a:r>
              <a:rPr lang="en-US" sz="2000" spc="-135" dirty="0">
                <a:latin typeface="Times New Roman" panose="02020603050405020304" pitchFamily="18" charset="0"/>
                <a:cs typeface="Times New Roman" panose="02020603050405020304" pitchFamily="18" charset="0"/>
              </a:rPr>
              <a:t> </a:t>
            </a:r>
            <a:r>
              <a:rPr lang="en-US" sz="2000" spc="35" dirty="0">
                <a:latin typeface="Times New Roman" panose="02020603050405020304" pitchFamily="18" charset="0"/>
                <a:cs typeface="Times New Roman" panose="02020603050405020304" pitchFamily="18" charset="0"/>
              </a:rPr>
              <a:t>analysis</a:t>
            </a:r>
            <a:r>
              <a:rPr lang="en-US" sz="2000" spc="-50" dirty="0">
                <a:latin typeface="Times New Roman" panose="02020603050405020304" pitchFamily="18" charset="0"/>
                <a:cs typeface="Times New Roman" panose="02020603050405020304" pitchFamily="18" charset="0"/>
              </a:rPr>
              <a:t> </a:t>
            </a:r>
            <a:r>
              <a:rPr lang="en-US" sz="2000" spc="55" dirty="0">
                <a:latin typeface="Times New Roman" panose="02020603050405020304" pitchFamily="18" charset="0"/>
                <a:cs typeface="Times New Roman" panose="02020603050405020304" pitchFamily="18" charset="0"/>
              </a:rPr>
              <a:t>provides</a:t>
            </a:r>
            <a:r>
              <a:rPr lang="en-US" sz="2000" spc="-65" dirty="0">
                <a:latin typeface="Times New Roman" panose="02020603050405020304" pitchFamily="18" charset="0"/>
                <a:cs typeface="Times New Roman" panose="02020603050405020304" pitchFamily="18" charset="0"/>
              </a:rPr>
              <a:t> </a:t>
            </a:r>
            <a:r>
              <a:rPr lang="en-US" sz="2000" spc="85" dirty="0">
                <a:latin typeface="Times New Roman" panose="02020603050405020304" pitchFamily="18" charset="0"/>
                <a:cs typeface="Times New Roman" panose="02020603050405020304" pitchFamily="18" charset="0"/>
              </a:rPr>
              <a:t>information  </a:t>
            </a:r>
            <a:r>
              <a:rPr lang="en-US" sz="2000" spc="110" dirty="0">
                <a:latin typeface="Times New Roman" panose="02020603050405020304" pitchFamily="18" charset="0"/>
                <a:cs typeface="Times New Roman" panose="02020603050405020304" pitchFamily="18" charset="0"/>
              </a:rPr>
              <a:t>about</a:t>
            </a:r>
            <a:r>
              <a:rPr lang="en-US" sz="2000" spc="-85" dirty="0">
                <a:latin typeface="Times New Roman" panose="02020603050405020304" pitchFamily="18" charset="0"/>
                <a:cs typeface="Times New Roman" panose="02020603050405020304" pitchFamily="18" charset="0"/>
              </a:rPr>
              <a:t> </a:t>
            </a:r>
            <a:r>
              <a:rPr lang="en-US" sz="2000" spc="125" dirty="0">
                <a:latin typeface="Times New Roman" panose="02020603050405020304" pitchFamily="18" charset="0"/>
                <a:cs typeface="Times New Roman" panose="02020603050405020304" pitchFamily="18" charset="0"/>
              </a:rPr>
              <a:t>the</a:t>
            </a:r>
            <a:r>
              <a:rPr lang="en-US" sz="2000" spc="-100" dirty="0">
                <a:latin typeface="Times New Roman" panose="02020603050405020304" pitchFamily="18" charset="0"/>
                <a:cs typeface="Times New Roman" panose="02020603050405020304" pitchFamily="18" charset="0"/>
              </a:rPr>
              <a:t> </a:t>
            </a:r>
            <a:r>
              <a:rPr lang="en-US" sz="2000" spc="65" dirty="0">
                <a:latin typeface="Times New Roman" panose="02020603050405020304" pitchFamily="18" charset="0"/>
                <a:cs typeface="Times New Roman" panose="02020603050405020304" pitchFamily="18" charset="0"/>
              </a:rPr>
              <a:t>cause</a:t>
            </a:r>
            <a:r>
              <a:rPr lang="en-US" sz="2000" spc="-10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of</a:t>
            </a:r>
            <a:r>
              <a:rPr lang="en-US" sz="2000" spc="40" dirty="0">
                <a:latin typeface="Times New Roman" panose="02020603050405020304" pitchFamily="18" charset="0"/>
                <a:cs typeface="Times New Roman" panose="02020603050405020304" pitchFamily="18" charset="0"/>
              </a:rPr>
              <a:t> </a:t>
            </a:r>
            <a:r>
              <a:rPr lang="en-US" sz="2000" spc="45" dirty="0">
                <a:latin typeface="Times New Roman" panose="02020603050405020304" pitchFamily="18" charset="0"/>
                <a:cs typeface="Times New Roman" panose="02020603050405020304" pitchFamily="18" charset="0"/>
              </a:rPr>
              <a:t>failure</a:t>
            </a:r>
            <a:endParaRPr lang="en-US" sz="2000" dirty="0">
              <a:latin typeface="Times New Roman" panose="02020603050405020304" pitchFamily="18" charset="0"/>
              <a:cs typeface="Times New Roman" panose="02020603050405020304" pitchFamily="18" charset="0"/>
            </a:endParaRPr>
          </a:p>
          <a:p>
            <a:pPr algn="just">
              <a:lnSpc>
                <a:spcPct val="100000"/>
              </a:lnSpc>
              <a:spcBef>
                <a:spcPts val="45"/>
              </a:spcBef>
              <a:buClr>
                <a:srgbClr val="0AD0D9"/>
              </a:buClr>
              <a:buFont typeface="Wingdings"/>
              <a:buChar char=""/>
            </a:pPr>
            <a:endParaRPr lang="en-US" sz="2050" dirty="0">
              <a:latin typeface="Times New Roman" panose="02020603050405020304" pitchFamily="18" charset="0"/>
              <a:cs typeface="Times New Roman" panose="02020603050405020304" pitchFamily="18" charset="0"/>
            </a:endParaRPr>
          </a:p>
          <a:p>
            <a:pPr marL="327660" marR="117475" indent="-315595" algn="just">
              <a:lnSpc>
                <a:spcPct val="100000"/>
              </a:lnSpc>
              <a:buClr>
                <a:srgbClr val="0AD0D9"/>
              </a:buClr>
              <a:buSzPct val="95000"/>
              <a:buFont typeface="Wingdings"/>
              <a:buChar char=""/>
              <a:tabLst>
                <a:tab pos="350520" algn="l"/>
                <a:tab pos="351155" algn="l"/>
              </a:tabLst>
            </a:pPr>
            <a:r>
              <a:rPr lang="en-US" sz="2400" b="1" spc="50" dirty="0">
                <a:latin typeface="Times New Roman" panose="02020603050405020304" pitchFamily="18" charset="0"/>
                <a:cs typeface="Times New Roman" panose="02020603050405020304" pitchFamily="18" charset="0"/>
              </a:rPr>
              <a:t>Research </a:t>
            </a:r>
            <a:r>
              <a:rPr lang="en-US" sz="2400" b="1" spc="45" dirty="0">
                <a:latin typeface="Times New Roman" panose="02020603050405020304" pitchFamily="18" charset="0"/>
                <a:cs typeface="Times New Roman" panose="02020603050405020304" pitchFamily="18" charset="0"/>
              </a:rPr>
              <a:t>Studies: </a:t>
            </a:r>
            <a:r>
              <a:rPr lang="en-US" sz="2000" spc="45" dirty="0">
                <a:latin typeface="Times New Roman" panose="02020603050405020304" pitchFamily="18" charset="0"/>
                <a:cs typeface="Times New Roman" panose="02020603050405020304" pitchFamily="18" charset="0"/>
              </a:rPr>
              <a:t>It </a:t>
            </a:r>
            <a:r>
              <a:rPr lang="en-US" sz="2000" spc="15" dirty="0">
                <a:latin typeface="Times New Roman" panose="02020603050405020304" pitchFamily="18" charset="0"/>
                <a:cs typeface="Times New Roman" panose="02020603050405020304" pitchFamily="18" charset="0"/>
              </a:rPr>
              <a:t>is </a:t>
            </a:r>
            <a:r>
              <a:rPr lang="en-US" sz="2000" spc="90" dirty="0">
                <a:latin typeface="Times New Roman" panose="02020603050405020304" pitchFamily="18" charset="0"/>
                <a:cs typeface="Times New Roman" panose="02020603050405020304" pitchFamily="18" charset="0"/>
              </a:rPr>
              <a:t>used </a:t>
            </a:r>
            <a:r>
              <a:rPr lang="en-US" sz="2000" spc="105" dirty="0">
                <a:latin typeface="Times New Roman" panose="02020603050405020304" pitchFamily="18" charset="0"/>
                <a:cs typeface="Times New Roman" panose="02020603050405020304" pitchFamily="18" charset="0"/>
              </a:rPr>
              <a:t>to </a:t>
            </a:r>
            <a:r>
              <a:rPr lang="en-US" sz="2000" spc="100" dirty="0">
                <a:latin typeface="Times New Roman" panose="02020603050405020304" pitchFamily="18" charset="0"/>
                <a:cs typeface="Times New Roman" panose="02020603050405020304" pitchFamily="18" charset="0"/>
              </a:rPr>
              <a:t>determine </a:t>
            </a:r>
            <a:r>
              <a:rPr lang="en-US" sz="2000" spc="125" dirty="0">
                <a:latin typeface="Times New Roman" panose="02020603050405020304" pitchFamily="18" charset="0"/>
                <a:cs typeface="Times New Roman" panose="02020603050405020304" pitchFamily="18" charset="0"/>
              </a:rPr>
              <a:t>the </a:t>
            </a:r>
            <a:r>
              <a:rPr lang="en-US" sz="2000" spc="80" dirty="0">
                <a:latin typeface="Times New Roman" panose="02020603050405020304" pitchFamily="18" charset="0"/>
                <a:cs typeface="Times New Roman" panose="02020603050405020304" pitchFamily="18" charset="0"/>
              </a:rPr>
              <a:t>microstructural </a:t>
            </a:r>
            <a:r>
              <a:rPr lang="en-US" sz="2000" spc="70" dirty="0">
                <a:latin typeface="Times New Roman" panose="02020603050405020304" pitchFamily="18" charset="0"/>
                <a:cs typeface="Times New Roman" panose="02020603050405020304" pitchFamily="18" charset="0"/>
              </a:rPr>
              <a:t>changes  </a:t>
            </a:r>
            <a:r>
              <a:rPr lang="en-US" sz="2000" spc="130" dirty="0">
                <a:latin typeface="Times New Roman" panose="02020603050405020304" pitchFamily="18" charset="0"/>
                <a:cs typeface="Times New Roman" panose="02020603050405020304" pitchFamily="18" charset="0"/>
              </a:rPr>
              <a:t>that</a:t>
            </a:r>
            <a:r>
              <a:rPr lang="en-US" sz="2000" spc="-120" dirty="0">
                <a:latin typeface="Times New Roman" panose="02020603050405020304" pitchFamily="18" charset="0"/>
                <a:cs typeface="Times New Roman" panose="02020603050405020304" pitchFamily="18" charset="0"/>
              </a:rPr>
              <a:t> </a:t>
            </a:r>
            <a:r>
              <a:rPr lang="en-US" sz="2000" spc="70" dirty="0">
                <a:latin typeface="Times New Roman" panose="02020603050405020304" pitchFamily="18" charset="0"/>
                <a:cs typeface="Times New Roman" panose="02020603050405020304" pitchFamily="18" charset="0"/>
              </a:rPr>
              <a:t>occur</a:t>
            </a:r>
            <a:r>
              <a:rPr lang="en-US" sz="2000" spc="-130" dirty="0">
                <a:latin typeface="Times New Roman" panose="02020603050405020304" pitchFamily="18" charset="0"/>
                <a:cs typeface="Times New Roman" panose="02020603050405020304" pitchFamily="18" charset="0"/>
              </a:rPr>
              <a:t> </a:t>
            </a:r>
            <a:r>
              <a:rPr lang="en-US" sz="2000" spc="50" dirty="0">
                <a:latin typeface="Times New Roman" panose="02020603050405020304" pitchFamily="18" charset="0"/>
                <a:cs typeface="Times New Roman" panose="02020603050405020304" pitchFamily="18" charset="0"/>
              </a:rPr>
              <a:t>as</a:t>
            </a:r>
            <a:r>
              <a:rPr lang="en-US" sz="2000" spc="-95" dirty="0">
                <a:latin typeface="Times New Roman" panose="02020603050405020304" pitchFamily="18" charset="0"/>
                <a:cs typeface="Times New Roman" panose="02020603050405020304" pitchFamily="18" charset="0"/>
              </a:rPr>
              <a:t> </a:t>
            </a:r>
            <a:r>
              <a:rPr lang="en-US" sz="2000" spc="75" dirty="0">
                <a:latin typeface="Times New Roman" panose="02020603050405020304" pitchFamily="18" charset="0"/>
                <a:cs typeface="Times New Roman" panose="02020603050405020304" pitchFamily="18" charset="0"/>
              </a:rPr>
              <a:t>a</a:t>
            </a:r>
            <a:r>
              <a:rPr lang="en-US" sz="2000" spc="-80" dirty="0">
                <a:latin typeface="Times New Roman" panose="02020603050405020304" pitchFamily="18" charset="0"/>
                <a:cs typeface="Times New Roman" panose="02020603050405020304" pitchFamily="18" charset="0"/>
              </a:rPr>
              <a:t> </a:t>
            </a:r>
            <a:r>
              <a:rPr lang="en-US" sz="2000" spc="80" dirty="0">
                <a:latin typeface="Times New Roman" panose="02020603050405020304" pitchFamily="18" charset="0"/>
                <a:cs typeface="Times New Roman" panose="02020603050405020304" pitchFamily="18" charset="0"/>
              </a:rPr>
              <a:t>result</a:t>
            </a:r>
            <a:r>
              <a:rPr lang="en-US" sz="2000" spc="-114"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of</a:t>
            </a:r>
            <a:r>
              <a:rPr lang="en-US" sz="2000" spc="-25" dirty="0">
                <a:latin typeface="Times New Roman" panose="02020603050405020304" pitchFamily="18" charset="0"/>
                <a:cs typeface="Times New Roman" panose="02020603050405020304" pitchFamily="18" charset="0"/>
              </a:rPr>
              <a:t> </a:t>
            </a:r>
            <a:r>
              <a:rPr lang="en-US" sz="2000" spc="40" dirty="0">
                <a:latin typeface="Times New Roman" panose="02020603050405020304" pitchFamily="18" charset="0"/>
                <a:cs typeface="Times New Roman" panose="02020603050405020304" pitchFamily="18" charset="0"/>
              </a:rPr>
              <a:t>varying</a:t>
            </a:r>
            <a:r>
              <a:rPr lang="en-US" sz="2000" spc="-30" dirty="0">
                <a:latin typeface="Times New Roman" panose="02020603050405020304" pitchFamily="18" charset="0"/>
                <a:cs typeface="Times New Roman" panose="02020603050405020304" pitchFamily="18" charset="0"/>
              </a:rPr>
              <a:t> </a:t>
            </a:r>
            <a:r>
              <a:rPr lang="en-US" sz="2000" spc="90" dirty="0">
                <a:latin typeface="Times New Roman" panose="02020603050405020304" pitchFamily="18" charset="0"/>
                <a:cs typeface="Times New Roman" panose="02020603050405020304" pitchFamily="18" charset="0"/>
              </a:rPr>
              <a:t>parameters</a:t>
            </a:r>
            <a:r>
              <a:rPr lang="en-US" sz="2000" spc="-95" dirty="0">
                <a:latin typeface="Times New Roman" panose="02020603050405020304" pitchFamily="18" charset="0"/>
                <a:cs typeface="Times New Roman" panose="02020603050405020304" pitchFamily="18" charset="0"/>
              </a:rPr>
              <a:t> </a:t>
            </a:r>
            <a:r>
              <a:rPr lang="en-US" sz="2000" spc="90" dirty="0">
                <a:latin typeface="Times New Roman" panose="02020603050405020304" pitchFamily="18" charset="0"/>
                <a:cs typeface="Times New Roman" panose="02020603050405020304" pitchFamily="18" charset="0"/>
              </a:rPr>
              <a:t>such</a:t>
            </a:r>
            <a:r>
              <a:rPr lang="en-US" sz="2000" spc="-70" dirty="0">
                <a:latin typeface="Times New Roman" panose="02020603050405020304" pitchFamily="18" charset="0"/>
                <a:cs typeface="Times New Roman" panose="02020603050405020304" pitchFamily="18" charset="0"/>
              </a:rPr>
              <a:t> </a:t>
            </a:r>
            <a:r>
              <a:rPr lang="en-US" sz="2000" spc="50" dirty="0">
                <a:latin typeface="Times New Roman" panose="02020603050405020304" pitchFamily="18" charset="0"/>
                <a:cs typeface="Times New Roman" panose="02020603050405020304" pitchFamily="18" charset="0"/>
              </a:rPr>
              <a:t>as</a:t>
            </a:r>
            <a:r>
              <a:rPr lang="en-US" sz="2000" spc="-95" dirty="0">
                <a:latin typeface="Times New Roman" panose="02020603050405020304" pitchFamily="18" charset="0"/>
                <a:cs typeface="Times New Roman" panose="02020603050405020304" pitchFamily="18" charset="0"/>
              </a:rPr>
              <a:t> </a:t>
            </a:r>
            <a:r>
              <a:rPr lang="en-US" sz="2000" spc="75" dirty="0">
                <a:latin typeface="Times New Roman" panose="02020603050405020304" pitchFamily="18" charset="0"/>
                <a:cs typeface="Times New Roman" panose="02020603050405020304" pitchFamily="18" charset="0"/>
              </a:rPr>
              <a:t>composition,</a:t>
            </a:r>
            <a:r>
              <a:rPr lang="en-US" sz="2000" spc="-35" dirty="0">
                <a:latin typeface="Times New Roman" panose="02020603050405020304" pitchFamily="18" charset="0"/>
                <a:cs typeface="Times New Roman" panose="02020603050405020304" pitchFamily="18" charset="0"/>
              </a:rPr>
              <a:t> </a:t>
            </a:r>
            <a:r>
              <a:rPr lang="en-US" sz="2000" spc="114" dirty="0">
                <a:latin typeface="Times New Roman" panose="02020603050405020304" pitchFamily="18" charset="0"/>
                <a:cs typeface="Times New Roman" panose="02020603050405020304" pitchFamily="18" charset="0"/>
              </a:rPr>
              <a:t>heat  </a:t>
            </a:r>
            <a:r>
              <a:rPr lang="en-US" sz="2000" spc="120" dirty="0">
                <a:latin typeface="Times New Roman" panose="02020603050405020304" pitchFamily="18" charset="0"/>
                <a:cs typeface="Times New Roman" panose="02020603050405020304" pitchFamily="18" charset="0"/>
              </a:rPr>
              <a:t>treatment </a:t>
            </a:r>
            <a:r>
              <a:rPr lang="en-US" sz="2000" spc="90" dirty="0">
                <a:latin typeface="Times New Roman" panose="02020603050405020304" pitchFamily="18" charset="0"/>
                <a:cs typeface="Times New Roman" panose="02020603050405020304" pitchFamily="18" charset="0"/>
              </a:rPr>
              <a:t>or </a:t>
            </a:r>
            <a:r>
              <a:rPr lang="en-US" sz="2000" spc="50" dirty="0">
                <a:latin typeface="Times New Roman" panose="02020603050405020304" pitchFamily="18" charset="0"/>
                <a:cs typeface="Times New Roman" panose="02020603050405020304" pitchFamily="18" charset="0"/>
              </a:rPr>
              <a:t>processing. </a:t>
            </a:r>
            <a:r>
              <a:rPr lang="en-US" sz="2000" spc="75" dirty="0">
                <a:latin typeface="Times New Roman" panose="02020603050405020304" pitchFamily="18" charset="0"/>
                <a:cs typeface="Times New Roman" panose="02020603050405020304" pitchFamily="18" charset="0"/>
              </a:rPr>
              <a:t>The research </a:t>
            </a:r>
            <a:r>
              <a:rPr lang="en-US" sz="2000" spc="80" dirty="0">
                <a:latin typeface="Times New Roman" panose="02020603050405020304" pitchFamily="18" charset="0"/>
                <a:cs typeface="Times New Roman" panose="02020603050405020304" pitchFamily="18" charset="0"/>
              </a:rPr>
              <a:t>studies </a:t>
            </a:r>
            <a:r>
              <a:rPr lang="en-US" sz="2000" spc="55" dirty="0">
                <a:latin typeface="Times New Roman" panose="02020603050405020304" pitchFamily="18" charset="0"/>
                <a:cs typeface="Times New Roman" panose="02020603050405020304" pitchFamily="18" charset="0"/>
              </a:rPr>
              <a:t>develop </a:t>
            </a:r>
            <a:r>
              <a:rPr lang="en-US" sz="2000" spc="120" dirty="0">
                <a:latin typeface="Times New Roman" panose="02020603050405020304" pitchFamily="18" charset="0"/>
                <a:cs typeface="Times New Roman" panose="02020603050405020304" pitchFamily="18" charset="0"/>
              </a:rPr>
              <a:t>the </a:t>
            </a:r>
            <a:r>
              <a:rPr lang="en-US" sz="2000" spc="-20" dirty="0">
                <a:latin typeface="Times New Roman" panose="02020603050405020304" pitchFamily="18" charset="0"/>
                <a:cs typeface="Times New Roman" panose="02020603050405020304" pitchFamily="18" charset="0"/>
              </a:rPr>
              <a:t>PROCESSING </a:t>
            </a:r>
            <a:r>
              <a:rPr lang="en-US" sz="2000" spc="50" dirty="0">
                <a:latin typeface="Times New Roman" panose="02020603050405020304" pitchFamily="18" charset="0"/>
                <a:cs typeface="Times New Roman" panose="02020603050405020304" pitchFamily="18" charset="0"/>
              </a:rPr>
              <a:t>– </a:t>
            </a:r>
            <a:r>
              <a:rPr lang="en-US" sz="2000" spc="-40" dirty="0">
                <a:latin typeface="Times New Roman" panose="02020603050405020304" pitchFamily="18" charset="0"/>
                <a:cs typeface="Times New Roman" panose="02020603050405020304" pitchFamily="18" charset="0"/>
              </a:rPr>
              <a:t>STRUCTURE </a:t>
            </a:r>
            <a:r>
              <a:rPr lang="en-US" sz="2000" spc="50" dirty="0">
                <a:latin typeface="Times New Roman" panose="02020603050405020304" pitchFamily="18" charset="0"/>
                <a:cs typeface="Times New Roman" panose="02020603050405020304" pitchFamily="18" charset="0"/>
              </a:rPr>
              <a:t>- </a:t>
            </a:r>
            <a:r>
              <a:rPr lang="en-US" sz="2000" spc="-30" dirty="0">
                <a:latin typeface="Times New Roman" panose="02020603050405020304" pitchFamily="18" charset="0"/>
                <a:cs typeface="Times New Roman" panose="02020603050405020304" pitchFamily="18" charset="0"/>
              </a:rPr>
              <a:t>PROPERTIES</a:t>
            </a:r>
            <a:r>
              <a:rPr lang="en-US" sz="2000" spc="-90" dirty="0">
                <a:latin typeface="Times New Roman" panose="02020603050405020304" pitchFamily="18" charset="0"/>
                <a:cs typeface="Times New Roman" panose="02020603050405020304" pitchFamily="18" charset="0"/>
              </a:rPr>
              <a:t> </a:t>
            </a:r>
            <a:r>
              <a:rPr lang="en-US" sz="2000" spc="65" dirty="0">
                <a:latin typeface="Times New Roman" panose="02020603050405020304" pitchFamily="18" charset="0"/>
                <a:cs typeface="Times New Roman" panose="02020603050405020304" pitchFamily="18" charset="0"/>
              </a:rPr>
              <a:t>relationships.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14020" y="609600"/>
            <a:ext cx="3898900" cy="690574"/>
          </a:xfrm>
          <a:prstGeom prst="rect">
            <a:avLst/>
          </a:prstGeom>
        </p:spPr>
        <p:txBody>
          <a:bodyPr vert="horz" wrap="square" lIns="0" tIns="13335" rIns="0" bIns="0" rtlCol="0">
            <a:spAutoFit/>
          </a:bodyPr>
          <a:lstStyle/>
          <a:p>
            <a:pPr marL="12700">
              <a:lnSpc>
                <a:spcPct val="100000"/>
              </a:lnSpc>
              <a:spcBef>
                <a:spcPts val="105"/>
              </a:spcBef>
            </a:pPr>
            <a:r>
              <a:rPr lang="en-US" sz="4400" b="1" spc="-10" dirty="0">
                <a:latin typeface="Times New Roman" panose="02020603050405020304" pitchFamily="18" charset="0"/>
                <a:cs typeface="Times New Roman" panose="02020603050405020304" pitchFamily="18" charset="0"/>
              </a:rPr>
              <a:t>Applications</a:t>
            </a:r>
            <a:endParaRPr sz="44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277178" y="1524000"/>
            <a:ext cx="8638222" cy="2431435"/>
          </a:xfrm>
          <a:prstGeom prst="rect">
            <a:avLst/>
          </a:prstGeom>
        </p:spPr>
        <p:txBody>
          <a:bodyPr vert="horz" wrap="square" lIns="0" tIns="91440" rIns="0" bIns="0" rtlCol="0">
            <a:spAutoFit/>
          </a:bodyPr>
          <a:lstStyle/>
          <a:p>
            <a:pPr marL="287020" indent="-274320">
              <a:lnSpc>
                <a:spcPct val="100000"/>
              </a:lnSpc>
              <a:spcBef>
                <a:spcPts val="720"/>
              </a:spcBef>
              <a:buClr>
                <a:srgbClr val="0AD0D9"/>
              </a:buClr>
              <a:buSzPct val="94230"/>
              <a:buFont typeface="Arial"/>
              <a:buChar char=""/>
              <a:tabLst>
                <a:tab pos="287020" algn="l"/>
              </a:tabLst>
            </a:pPr>
            <a:r>
              <a:rPr lang="en-US" sz="2200" spc="70" dirty="0">
                <a:latin typeface="Times New Roman"/>
                <a:cs typeface="Times New Roman"/>
              </a:rPr>
              <a:t>Study </a:t>
            </a:r>
            <a:r>
              <a:rPr lang="en-US" sz="2200" spc="160" dirty="0">
                <a:latin typeface="Times New Roman"/>
                <a:cs typeface="Times New Roman"/>
              </a:rPr>
              <a:t>and</a:t>
            </a:r>
            <a:r>
              <a:rPr lang="en-US" sz="2200" spc="-470" dirty="0">
                <a:latin typeface="Times New Roman"/>
                <a:cs typeface="Times New Roman"/>
              </a:rPr>
              <a:t> </a:t>
            </a:r>
            <a:r>
              <a:rPr lang="en-US" sz="2200" spc="100" dirty="0">
                <a:latin typeface="Times New Roman"/>
                <a:cs typeface="Times New Roman"/>
              </a:rPr>
              <a:t>characterization </a:t>
            </a:r>
            <a:r>
              <a:rPr lang="en-US" sz="2200" spc="20" dirty="0">
                <a:latin typeface="Times New Roman"/>
                <a:cs typeface="Times New Roman"/>
              </a:rPr>
              <a:t>of </a:t>
            </a:r>
            <a:r>
              <a:rPr lang="en-US" sz="2200" spc="80" dirty="0">
                <a:latin typeface="Times New Roman"/>
                <a:cs typeface="Times New Roman"/>
              </a:rPr>
              <a:t>materials.</a:t>
            </a:r>
            <a:endParaRPr lang="en-US" sz="2200" dirty="0">
              <a:latin typeface="Times New Roman"/>
              <a:cs typeface="Times New Roman"/>
            </a:endParaRPr>
          </a:p>
          <a:p>
            <a:pPr marL="286385" marR="5080" indent="-274320">
              <a:lnSpc>
                <a:spcPct val="100000"/>
              </a:lnSpc>
              <a:spcBef>
                <a:spcPts val="625"/>
              </a:spcBef>
              <a:buClr>
                <a:srgbClr val="0AD0D9"/>
              </a:buClr>
              <a:buSzPct val="94230"/>
              <a:buFont typeface="Arial"/>
              <a:buChar char=""/>
              <a:tabLst>
                <a:tab pos="287020" algn="l"/>
                <a:tab pos="1408430" algn="l"/>
                <a:tab pos="2126615" algn="l"/>
                <a:tab pos="2730500" algn="l"/>
                <a:tab pos="4586605" algn="l"/>
                <a:tab pos="5927725" algn="l"/>
                <a:tab pos="7519034" algn="l"/>
              </a:tabLst>
            </a:pPr>
            <a:r>
              <a:rPr lang="en-US" sz="2200" spc="65" dirty="0">
                <a:latin typeface="Times New Roman"/>
                <a:cs typeface="Times New Roman"/>
              </a:rPr>
              <a:t>En</a:t>
            </a:r>
            <a:r>
              <a:rPr lang="en-US" sz="2200" spc="30" dirty="0">
                <a:latin typeface="Times New Roman"/>
                <a:cs typeface="Times New Roman"/>
              </a:rPr>
              <a:t>s</a:t>
            </a:r>
            <a:r>
              <a:rPr lang="en-US" sz="2200" spc="180" dirty="0">
                <a:latin typeface="Times New Roman"/>
                <a:cs typeface="Times New Roman"/>
              </a:rPr>
              <a:t>u</a:t>
            </a:r>
            <a:r>
              <a:rPr lang="en-US" sz="2200" spc="90" dirty="0">
                <a:latin typeface="Times New Roman"/>
                <a:cs typeface="Times New Roman"/>
              </a:rPr>
              <a:t>re</a:t>
            </a:r>
            <a:r>
              <a:rPr lang="en-US" sz="2200" dirty="0">
                <a:latin typeface="Times New Roman"/>
                <a:cs typeface="Times New Roman"/>
              </a:rPr>
              <a:t>	</a:t>
            </a:r>
            <a:r>
              <a:rPr lang="en-US" sz="2200" spc="180" dirty="0">
                <a:latin typeface="Times New Roman"/>
                <a:cs typeface="Times New Roman"/>
              </a:rPr>
              <a:t>tha</a:t>
            </a:r>
            <a:r>
              <a:rPr lang="en-US" sz="2200" spc="125" dirty="0">
                <a:latin typeface="Times New Roman"/>
                <a:cs typeface="Times New Roman"/>
              </a:rPr>
              <a:t>t</a:t>
            </a:r>
            <a:r>
              <a:rPr lang="en-US" sz="2200" dirty="0">
                <a:latin typeface="Times New Roman"/>
                <a:cs typeface="Times New Roman"/>
              </a:rPr>
              <a:t>	</a:t>
            </a:r>
            <a:r>
              <a:rPr lang="en-US" sz="2200" spc="150" dirty="0">
                <a:latin typeface="Times New Roman"/>
                <a:cs typeface="Times New Roman"/>
              </a:rPr>
              <a:t>th</a:t>
            </a:r>
            <a:r>
              <a:rPr lang="en-US" sz="2200" spc="180" dirty="0">
                <a:latin typeface="Times New Roman"/>
                <a:cs typeface="Times New Roman"/>
              </a:rPr>
              <a:t>e</a:t>
            </a:r>
            <a:r>
              <a:rPr lang="en-US" sz="2200" dirty="0">
                <a:latin typeface="Times New Roman"/>
                <a:cs typeface="Times New Roman"/>
              </a:rPr>
              <a:t>	</a:t>
            </a:r>
            <a:r>
              <a:rPr lang="en-US" sz="2200" spc="70" dirty="0">
                <a:latin typeface="Times New Roman"/>
                <a:cs typeface="Times New Roman"/>
              </a:rPr>
              <a:t>a</a:t>
            </a:r>
            <a:r>
              <a:rPr lang="en-US" sz="2200" spc="45" dirty="0">
                <a:latin typeface="Times New Roman"/>
                <a:cs typeface="Times New Roman"/>
              </a:rPr>
              <a:t>s</a:t>
            </a:r>
            <a:r>
              <a:rPr lang="en-US" sz="2200" spc="30" dirty="0">
                <a:latin typeface="Times New Roman"/>
                <a:cs typeface="Times New Roman"/>
              </a:rPr>
              <a:t>s</a:t>
            </a:r>
            <a:r>
              <a:rPr lang="en-US" sz="2200" spc="65" dirty="0">
                <a:latin typeface="Times New Roman"/>
                <a:cs typeface="Times New Roman"/>
              </a:rPr>
              <a:t>oc</a:t>
            </a:r>
            <a:r>
              <a:rPr lang="en-US" sz="2200" spc="25" dirty="0">
                <a:latin typeface="Times New Roman"/>
                <a:cs typeface="Times New Roman"/>
              </a:rPr>
              <a:t>i</a:t>
            </a:r>
            <a:r>
              <a:rPr lang="en-US" sz="2200" spc="114" dirty="0">
                <a:latin typeface="Times New Roman"/>
                <a:cs typeface="Times New Roman"/>
              </a:rPr>
              <a:t>atio</a:t>
            </a:r>
            <a:r>
              <a:rPr lang="en-US" sz="2200" spc="140" dirty="0">
                <a:latin typeface="Times New Roman"/>
                <a:cs typeface="Times New Roman"/>
              </a:rPr>
              <a:t>n</a:t>
            </a:r>
            <a:r>
              <a:rPr lang="en-US" sz="2200" spc="40" dirty="0">
                <a:latin typeface="Times New Roman"/>
                <a:cs typeface="Times New Roman"/>
              </a:rPr>
              <a:t>s</a:t>
            </a:r>
            <a:r>
              <a:rPr lang="en-US" sz="2200" dirty="0">
                <a:latin typeface="Times New Roman"/>
                <a:cs typeface="Times New Roman"/>
              </a:rPr>
              <a:t>	</a:t>
            </a:r>
            <a:r>
              <a:rPr lang="en-US" sz="2200" spc="90" dirty="0">
                <a:latin typeface="Times New Roman"/>
                <a:cs typeface="Times New Roman"/>
              </a:rPr>
              <a:t>bet</a:t>
            </a:r>
            <a:r>
              <a:rPr lang="en-US" sz="2200" spc="105" dirty="0">
                <a:latin typeface="Times New Roman"/>
                <a:cs typeface="Times New Roman"/>
              </a:rPr>
              <a:t>w</a:t>
            </a:r>
            <a:r>
              <a:rPr lang="en-US" sz="2200" spc="130" dirty="0">
                <a:latin typeface="Times New Roman"/>
                <a:cs typeface="Times New Roman"/>
              </a:rPr>
              <a:t>een</a:t>
            </a:r>
            <a:r>
              <a:rPr lang="en-US" sz="2200" dirty="0">
                <a:latin typeface="Times New Roman"/>
                <a:cs typeface="Times New Roman"/>
              </a:rPr>
              <a:t>	</a:t>
            </a:r>
            <a:r>
              <a:rPr lang="en-US" sz="2200" spc="135" dirty="0">
                <a:latin typeface="Times New Roman"/>
                <a:cs typeface="Times New Roman"/>
              </a:rPr>
              <a:t>p</a:t>
            </a:r>
            <a:r>
              <a:rPr lang="en-US" sz="2200" spc="90" dirty="0">
                <a:latin typeface="Times New Roman"/>
                <a:cs typeface="Times New Roman"/>
              </a:rPr>
              <a:t>r</a:t>
            </a:r>
            <a:r>
              <a:rPr lang="en-US" sz="2200" spc="130" dirty="0">
                <a:latin typeface="Times New Roman"/>
                <a:cs typeface="Times New Roman"/>
              </a:rPr>
              <a:t>o</a:t>
            </a:r>
            <a:r>
              <a:rPr lang="en-US" sz="2200" spc="120" dirty="0">
                <a:latin typeface="Times New Roman"/>
                <a:cs typeface="Times New Roman"/>
              </a:rPr>
              <a:t>p</a:t>
            </a:r>
            <a:r>
              <a:rPr lang="en-US" sz="2200" spc="95" dirty="0">
                <a:latin typeface="Times New Roman"/>
                <a:cs typeface="Times New Roman"/>
              </a:rPr>
              <a:t>erties</a:t>
            </a:r>
            <a:r>
              <a:rPr lang="en-US" sz="2200" dirty="0">
                <a:latin typeface="Times New Roman"/>
                <a:cs typeface="Times New Roman"/>
              </a:rPr>
              <a:t>	</a:t>
            </a:r>
            <a:r>
              <a:rPr lang="en-US" sz="2200" spc="130" dirty="0">
                <a:latin typeface="Times New Roman"/>
                <a:cs typeface="Times New Roman"/>
              </a:rPr>
              <a:t>and  </a:t>
            </a:r>
            <a:r>
              <a:rPr lang="en-US" sz="2200" spc="125" dirty="0">
                <a:latin typeface="Times New Roman"/>
                <a:cs typeface="Times New Roman"/>
              </a:rPr>
              <a:t>structure</a:t>
            </a:r>
            <a:r>
              <a:rPr lang="en-US" sz="2200" spc="-160" dirty="0">
                <a:latin typeface="Times New Roman"/>
                <a:cs typeface="Times New Roman"/>
              </a:rPr>
              <a:t> </a:t>
            </a:r>
            <a:r>
              <a:rPr lang="en-US" sz="2200" spc="90" dirty="0">
                <a:latin typeface="Times New Roman"/>
                <a:cs typeface="Times New Roman"/>
              </a:rPr>
              <a:t>are</a:t>
            </a:r>
            <a:r>
              <a:rPr lang="en-US" sz="2200" spc="-100" dirty="0">
                <a:latin typeface="Times New Roman"/>
                <a:cs typeface="Times New Roman"/>
              </a:rPr>
              <a:t> </a:t>
            </a:r>
            <a:r>
              <a:rPr lang="en-US" sz="2200" spc="75" dirty="0">
                <a:latin typeface="Times New Roman"/>
                <a:cs typeface="Times New Roman"/>
              </a:rPr>
              <a:t>properly</a:t>
            </a:r>
            <a:r>
              <a:rPr lang="en-US" sz="2200" spc="-120" dirty="0">
                <a:latin typeface="Times New Roman"/>
                <a:cs typeface="Times New Roman"/>
              </a:rPr>
              <a:t> </a:t>
            </a:r>
            <a:r>
              <a:rPr lang="en-US" sz="2200" spc="125" dirty="0">
                <a:latin typeface="Times New Roman"/>
                <a:cs typeface="Times New Roman"/>
              </a:rPr>
              <a:t>understood.</a:t>
            </a:r>
            <a:endParaRPr lang="en-US" sz="2200" dirty="0">
              <a:latin typeface="Times New Roman"/>
              <a:cs typeface="Times New Roman"/>
            </a:endParaRPr>
          </a:p>
          <a:p>
            <a:pPr marL="287020" indent="-274320">
              <a:lnSpc>
                <a:spcPct val="100000"/>
              </a:lnSpc>
              <a:spcBef>
                <a:spcPts val="625"/>
              </a:spcBef>
              <a:buClr>
                <a:srgbClr val="0AD0D9"/>
              </a:buClr>
              <a:buSzPct val="94230"/>
              <a:buFont typeface="Arial"/>
              <a:buChar char=""/>
              <a:tabLst>
                <a:tab pos="287020" algn="l"/>
              </a:tabLst>
            </a:pPr>
            <a:r>
              <a:rPr lang="en-US" sz="2200" spc="95" dirty="0">
                <a:latin typeface="Times New Roman"/>
                <a:cs typeface="Times New Roman"/>
              </a:rPr>
              <a:t>Predict </a:t>
            </a:r>
            <a:r>
              <a:rPr lang="en-US" sz="2200" spc="105" dirty="0">
                <a:latin typeface="Times New Roman"/>
                <a:cs typeface="Times New Roman"/>
              </a:rPr>
              <a:t>properties </a:t>
            </a:r>
            <a:r>
              <a:rPr lang="en-US" sz="2200" spc="20" dirty="0">
                <a:latin typeface="Times New Roman"/>
                <a:cs typeface="Times New Roman"/>
              </a:rPr>
              <a:t>of </a:t>
            </a:r>
            <a:r>
              <a:rPr lang="en-US" sz="2200" spc="-390" dirty="0">
                <a:latin typeface="Times New Roman"/>
                <a:cs typeface="Times New Roman"/>
              </a:rPr>
              <a:t> </a:t>
            </a:r>
            <a:r>
              <a:rPr lang="en-US" sz="2200" spc="80" dirty="0">
                <a:latin typeface="Times New Roman"/>
                <a:cs typeface="Times New Roman"/>
              </a:rPr>
              <a:t>materials.</a:t>
            </a:r>
            <a:endParaRPr lang="en-US" sz="2200" dirty="0">
              <a:latin typeface="Times New Roman"/>
              <a:cs typeface="Times New Roman"/>
            </a:endParaRPr>
          </a:p>
          <a:p>
            <a:pPr marL="287020" indent="-274320">
              <a:lnSpc>
                <a:spcPct val="100000"/>
              </a:lnSpc>
              <a:spcBef>
                <a:spcPts val="625"/>
              </a:spcBef>
              <a:buClr>
                <a:srgbClr val="0AD0D9"/>
              </a:buClr>
              <a:buSzPct val="94230"/>
              <a:buFont typeface="Arial"/>
              <a:buChar char=""/>
              <a:tabLst>
                <a:tab pos="287020" algn="l"/>
              </a:tabLst>
            </a:pPr>
            <a:r>
              <a:rPr lang="en-US" sz="2200" spc="75" dirty="0">
                <a:latin typeface="Times New Roman"/>
                <a:cs typeface="Times New Roman"/>
              </a:rPr>
              <a:t>Design</a:t>
            </a:r>
            <a:r>
              <a:rPr lang="en-US" sz="2200" spc="-110" dirty="0">
                <a:latin typeface="Times New Roman"/>
                <a:cs typeface="Times New Roman"/>
              </a:rPr>
              <a:t> </a:t>
            </a:r>
            <a:r>
              <a:rPr lang="en-US" sz="2200" spc="20" dirty="0">
                <a:latin typeface="Times New Roman"/>
                <a:cs typeface="Times New Roman"/>
              </a:rPr>
              <a:t>alloys</a:t>
            </a:r>
            <a:r>
              <a:rPr lang="en-US" sz="2200" spc="-145" dirty="0">
                <a:latin typeface="Times New Roman"/>
                <a:cs typeface="Times New Roman"/>
              </a:rPr>
              <a:t> </a:t>
            </a:r>
            <a:r>
              <a:rPr lang="en-US" sz="2200" spc="110" dirty="0">
                <a:latin typeface="Times New Roman"/>
                <a:cs typeface="Times New Roman"/>
              </a:rPr>
              <a:t>with</a:t>
            </a:r>
            <a:r>
              <a:rPr lang="en-US" sz="2200" spc="-45" dirty="0">
                <a:latin typeface="Times New Roman"/>
                <a:cs typeface="Times New Roman"/>
              </a:rPr>
              <a:t> </a:t>
            </a:r>
            <a:r>
              <a:rPr lang="en-US" sz="2200" spc="105" dirty="0">
                <a:latin typeface="Times New Roman"/>
                <a:cs typeface="Times New Roman"/>
              </a:rPr>
              <a:t>new</a:t>
            </a:r>
            <a:r>
              <a:rPr lang="en-US" sz="2200" spc="-90" dirty="0">
                <a:latin typeface="Times New Roman"/>
                <a:cs typeface="Times New Roman"/>
              </a:rPr>
              <a:t> </a:t>
            </a:r>
            <a:r>
              <a:rPr lang="en-US" sz="2200" spc="95" dirty="0">
                <a:latin typeface="Times New Roman"/>
                <a:cs typeface="Times New Roman"/>
              </a:rPr>
              <a:t>properties.</a:t>
            </a:r>
            <a:endParaRPr lang="en-US" sz="2200" dirty="0">
              <a:latin typeface="Times New Roman"/>
              <a:cs typeface="Times New Roman"/>
            </a:endParaRPr>
          </a:p>
          <a:p>
            <a:pPr marL="287020" indent="-274320">
              <a:lnSpc>
                <a:spcPct val="100000"/>
              </a:lnSpc>
              <a:spcBef>
                <a:spcPts val="625"/>
              </a:spcBef>
              <a:buClr>
                <a:srgbClr val="0AD0D9"/>
              </a:buClr>
              <a:buSzPct val="94230"/>
              <a:buFont typeface="Arial"/>
              <a:buChar char=""/>
              <a:tabLst>
                <a:tab pos="287020" algn="l"/>
              </a:tabLst>
            </a:pPr>
            <a:r>
              <a:rPr lang="en-US" sz="2200" spc="75" dirty="0">
                <a:latin typeface="Times New Roman"/>
                <a:cs typeface="Times New Roman"/>
              </a:rPr>
              <a:t>Check</a:t>
            </a:r>
            <a:r>
              <a:rPr lang="en-US" sz="2200" spc="-40" dirty="0">
                <a:latin typeface="Times New Roman"/>
                <a:cs typeface="Times New Roman"/>
              </a:rPr>
              <a:t> </a:t>
            </a:r>
            <a:r>
              <a:rPr lang="en-US" sz="2200" spc="-30" dirty="0">
                <a:latin typeface="Times New Roman"/>
                <a:cs typeface="Times New Roman"/>
              </a:rPr>
              <a:t>if</a:t>
            </a:r>
            <a:r>
              <a:rPr lang="en-US" sz="2200" spc="40" dirty="0">
                <a:latin typeface="Times New Roman"/>
                <a:cs typeface="Times New Roman"/>
              </a:rPr>
              <a:t> </a:t>
            </a:r>
            <a:r>
              <a:rPr lang="en-US" sz="2200" spc="160" dirty="0">
                <a:latin typeface="Times New Roman"/>
                <a:cs typeface="Times New Roman"/>
              </a:rPr>
              <a:t>the</a:t>
            </a:r>
            <a:r>
              <a:rPr lang="en-US" sz="2200" spc="-70" dirty="0">
                <a:latin typeface="Times New Roman"/>
                <a:cs typeface="Times New Roman"/>
              </a:rPr>
              <a:t> </a:t>
            </a:r>
            <a:r>
              <a:rPr lang="en-US" sz="2200" spc="100" dirty="0">
                <a:latin typeface="Times New Roman"/>
                <a:cs typeface="Times New Roman"/>
              </a:rPr>
              <a:t>material</a:t>
            </a:r>
            <a:r>
              <a:rPr lang="en-US" sz="2200" spc="-20" dirty="0">
                <a:latin typeface="Times New Roman"/>
                <a:cs typeface="Times New Roman"/>
              </a:rPr>
              <a:t> </a:t>
            </a:r>
            <a:r>
              <a:rPr lang="en-US" sz="2200" spc="114" dirty="0">
                <a:latin typeface="Times New Roman"/>
                <a:cs typeface="Times New Roman"/>
              </a:rPr>
              <a:t>has</a:t>
            </a:r>
            <a:r>
              <a:rPr lang="en-US" sz="2200" spc="-50" dirty="0">
                <a:latin typeface="Times New Roman"/>
                <a:cs typeface="Times New Roman"/>
              </a:rPr>
              <a:t> </a:t>
            </a:r>
            <a:r>
              <a:rPr lang="en-US" sz="2200" spc="135" dirty="0">
                <a:latin typeface="Times New Roman"/>
                <a:cs typeface="Times New Roman"/>
              </a:rPr>
              <a:t>been </a:t>
            </a:r>
            <a:r>
              <a:rPr lang="en-US" sz="2200" spc="65" dirty="0">
                <a:latin typeface="Times New Roman"/>
                <a:cs typeface="Times New Roman"/>
              </a:rPr>
              <a:t>correctly</a:t>
            </a:r>
            <a:r>
              <a:rPr lang="en-US" sz="2200" spc="-95" dirty="0">
                <a:latin typeface="Times New Roman"/>
                <a:cs typeface="Times New Roman"/>
              </a:rPr>
              <a:t> </a:t>
            </a:r>
            <a:r>
              <a:rPr lang="en-US" sz="2200" spc="145" dirty="0">
                <a:latin typeface="Times New Roman"/>
                <a:cs typeface="Times New Roman"/>
              </a:rPr>
              <a:t>heat</a:t>
            </a:r>
            <a:r>
              <a:rPr lang="en-US" sz="2200" spc="-80" dirty="0">
                <a:latin typeface="Times New Roman"/>
                <a:cs typeface="Times New Roman"/>
              </a:rPr>
              <a:t> </a:t>
            </a:r>
            <a:r>
              <a:rPr lang="en-US" sz="2200" spc="114" dirty="0">
                <a:latin typeface="Times New Roman"/>
                <a:cs typeface="Times New Roman"/>
              </a:rPr>
              <a:t>treated.</a:t>
            </a:r>
            <a:endParaRPr lang="en-US" sz="2200" dirty="0">
              <a:latin typeface="Times New Roman"/>
              <a:cs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152400" y="533400"/>
            <a:ext cx="6642100" cy="690574"/>
          </a:xfrm>
          <a:prstGeom prst="rect">
            <a:avLst/>
          </a:prstGeom>
        </p:spPr>
        <p:txBody>
          <a:bodyPr vert="horz" wrap="square" lIns="0" tIns="13335" rIns="0" bIns="0" rtlCol="0">
            <a:spAutoFit/>
          </a:bodyPr>
          <a:lstStyle/>
          <a:p>
            <a:pPr marL="12700">
              <a:lnSpc>
                <a:spcPct val="100000"/>
              </a:lnSpc>
              <a:spcBef>
                <a:spcPts val="105"/>
              </a:spcBef>
            </a:pPr>
            <a:r>
              <a:rPr lang="en-US" sz="4400" b="1" spc="-25" dirty="0">
                <a:uFill>
                  <a:solidFill>
                    <a:srgbClr val="FF0000"/>
                  </a:solidFill>
                </a:uFill>
                <a:latin typeface="Times New Roman" panose="02020603050405020304" pitchFamily="18" charset="0"/>
                <a:cs typeface="Times New Roman" panose="02020603050405020304" pitchFamily="18" charset="0"/>
              </a:rPr>
              <a:t>Safety</a:t>
            </a:r>
            <a:r>
              <a:rPr lang="en-US" sz="4400" b="1" spc="-95" dirty="0">
                <a:uFill>
                  <a:solidFill>
                    <a:srgbClr val="FF0000"/>
                  </a:solidFill>
                </a:uFill>
                <a:latin typeface="Times New Roman" panose="02020603050405020304" pitchFamily="18" charset="0"/>
                <a:cs typeface="Times New Roman" panose="02020603050405020304" pitchFamily="18" charset="0"/>
              </a:rPr>
              <a:t> </a:t>
            </a:r>
            <a:r>
              <a:rPr lang="en-US" sz="4400" b="1" spc="-5" dirty="0">
                <a:uFill>
                  <a:solidFill>
                    <a:srgbClr val="FF0000"/>
                  </a:solidFill>
                </a:uFill>
                <a:latin typeface="Times New Roman" panose="02020603050405020304" pitchFamily="18" charset="0"/>
                <a:cs typeface="Times New Roman" panose="02020603050405020304" pitchFamily="18" charset="0"/>
              </a:rPr>
              <a:t>Instructions</a:t>
            </a:r>
            <a:endParaRPr sz="44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152400" y="1600200"/>
            <a:ext cx="5181600" cy="2228174"/>
          </a:xfrm>
          <a:prstGeom prst="rect">
            <a:avLst/>
          </a:prstGeom>
        </p:spPr>
        <p:txBody>
          <a:bodyPr vert="horz" wrap="square" lIns="0" tIns="12065" rIns="0" bIns="0" rtlCol="0">
            <a:spAutoFit/>
          </a:bodyPr>
          <a:lstStyle/>
          <a:p>
            <a:pPr marL="286385" marR="5080" indent="-274320" algn="just">
              <a:spcBef>
                <a:spcPts val="95"/>
              </a:spcBef>
            </a:pPr>
            <a:r>
              <a:rPr sz="2400" spc="-685" dirty="0">
                <a:solidFill>
                  <a:srgbClr val="0AD0D9"/>
                </a:solidFill>
                <a:latin typeface="Times New Roman" panose="02020603050405020304" pitchFamily="18" charset="0"/>
                <a:cs typeface="Times New Roman" panose="02020603050405020304" pitchFamily="18" charset="0"/>
              </a:rPr>
              <a:t></a:t>
            </a:r>
            <a:r>
              <a:rPr lang="en-US" sz="2400" spc="105" dirty="0">
                <a:latin typeface="Times New Roman" panose="02020603050405020304" pitchFamily="18" charset="0"/>
                <a:cs typeface="Times New Roman" panose="02020603050405020304" pitchFamily="18" charset="0"/>
              </a:rPr>
              <a:t>Optical </a:t>
            </a:r>
            <a:r>
              <a:rPr lang="en-US" sz="2400" spc="35" dirty="0">
                <a:latin typeface="Times New Roman" panose="02020603050405020304" pitchFamily="18" charset="0"/>
                <a:cs typeface="Times New Roman" panose="02020603050405020304" pitchFamily="18" charset="0"/>
              </a:rPr>
              <a:t>Metallography  </a:t>
            </a:r>
            <a:r>
              <a:rPr lang="en-US" sz="2400" spc="20" dirty="0">
                <a:latin typeface="Times New Roman" panose="02020603050405020304" pitchFamily="18" charset="0"/>
                <a:cs typeface="Times New Roman" panose="02020603050405020304" pitchFamily="18" charset="0"/>
              </a:rPr>
              <a:t>involves </a:t>
            </a:r>
            <a:r>
              <a:rPr lang="en-US" sz="2400" spc="170" dirty="0">
                <a:latin typeface="Times New Roman" panose="02020603050405020304" pitchFamily="18" charset="0"/>
                <a:cs typeface="Times New Roman" panose="02020603050405020304" pitchFamily="18" charset="0"/>
              </a:rPr>
              <a:t>the </a:t>
            </a:r>
            <a:r>
              <a:rPr lang="en-US" sz="2400" spc="110" dirty="0">
                <a:latin typeface="Times New Roman" panose="02020603050405020304" pitchFamily="18" charset="0"/>
                <a:cs typeface="Times New Roman" panose="02020603050405020304" pitchFamily="18" charset="0"/>
              </a:rPr>
              <a:t>use </a:t>
            </a:r>
            <a:r>
              <a:rPr lang="en-US" sz="2400" spc="20" dirty="0">
                <a:latin typeface="Times New Roman" panose="02020603050405020304" pitchFamily="18" charset="0"/>
                <a:cs typeface="Times New Roman" panose="02020603050405020304" pitchFamily="18" charset="0"/>
              </a:rPr>
              <a:t>of  </a:t>
            </a:r>
            <a:r>
              <a:rPr lang="en-US" sz="2400" spc="135" dirty="0">
                <a:latin typeface="Times New Roman" panose="02020603050405020304" pitchFamily="18" charset="0"/>
                <a:cs typeface="Times New Roman" panose="02020603050405020304" pitchFamily="18" charset="0"/>
              </a:rPr>
              <a:t>etchants (standard  </a:t>
            </a:r>
            <a:r>
              <a:rPr lang="en-US" sz="2400" spc="105" dirty="0">
                <a:latin typeface="Times New Roman" panose="02020603050405020304" pitchFamily="18" charset="0"/>
                <a:cs typeface="Times New Roman" panose="02020603050405020304" pitchFamily="18" charset="0"/>
              </a:rPr>
              <a:t>solutions </a:t>
            </a:r>
            <a:r>
              <a:rPr lang="en-US" sz="2400" spc="110" dirty="0">
                <a:latin typeface="Times New Roman" panose="02020603050405020304" pitchFamily="18" charset="0"/>
                <a:cs typeface="Times New Roman" panose="02020603050405020304" pitchFamily="18" charset="0"/>
              </a:rPr>
              <a:t>containing </a:t>
            </a:r>
            <a:r>
              <a:rPr lang="en-US" sz="2400" spc="95" dirty="0">
                <a:latin typeface="Times New Roman" panose="02020603050405020304" pitchFamily="18" charset="0"/>
                <a:cs typeface="Times New Roman" panose="02020603050405020304" pitchFamily="18" charset="0"/>
              </a:rPr>
              <a:t>a  </a:t>
            </a:r>
            <a:r>
              <a:rPr lang="en-US" sz="2400" spc="60" dirty="0">
                <a:latin typeface="Times New Roman" panose="02020603050405020304" pitchFamily="18" charset="0"/>
                <a:cs typeface="Times New Roman" panose="02020603050405020304" pitchFamily="18" charset="0"/>
              </a:rPr>
              <a:t>variety</a:t>
            </a:r>
            <a:r>
              <a:rPr lang="en-US" sz="2400" spc="819"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of </a:t>
            </a:r>
            <a:r>
              <a:rPr lang="en-US" sz="2400" spc="85" dirty="0">
                <a:latin typeface="Times New Roman" panose="02020603050405020304" pitchFamily="18" charset="0"/>
                <a:cs typeface="Times New Roman" panose="02020603050405020304" pitchFamily="18" charset="0"/>
              </a:rPr>
              <a:t>chemicals  </a:t>
            </a:r>
            <a:r>
              <a:rPr lang="en-US" sz="2400" spc="125" dirty="0">
                <a:latin typeface="Times New Roman" panose="02020603050405020304" pitchFamily="18" charset="0"/>
                <a:cs typeface="Times New Roman" panose="02020603050405020304" pitchFamily="18" charset="0"/>
              </a:rPr>
              <a:t>such </a:t>
            </a:r>
            <a:r>
              <a:rPr lang="en-US" sz="2400" spc="75" dirty="0">
                <a:latin typeface="Times New Roman" panose="02020603050405020304" pitchFamily="18" charset="0"/>
                <a:cs typeface="Times New Roman" panose="02020603050405020304" pitchFamily="18" charset="0"/>
              </a:rPr>
              <a:t>as </a:t>
            </a:r>
            <a:r>
              <a:rPr lang="en-US" sz="2400" spc="114" dirty="0">
                <a:latin typeface="Times New Roman" panose="02020603050405020304" pitchFamily="18" charset="0"/>
                <a:cs typeface="Times New Roman" panose="02020603050405020304" pitchFamily="18" charset="0"/>
              </a:rPr>
              <a:t>strong </a:t>
            </a:r>
            <a:r>
              <a:rPr lang="en-US" sz="2400" spc="75" dirty="0">
                <a:latin typeface="Times New Roman" panose="02020603050405020304" pitchFamily="18" charset="0"/>
                <a:cs typeface="Times New Roman" panose="02020603050405020304" pitchFamily="18" charset="0"/>
              </a:rPr>
              <a:t>acids  </a:t>
            </a:r>
            <a:r>
              <a:rPr lang="en-US" sz="2400" spc="170" dirty="0">
                <a:latin typeface="Times New Roman" panose="02020603050405020304" pitchFamily="18" charset="0"/>
                <a:cs typeface="Times New Roman" panose="02020603050405020304" pitchFamily="18" charset="0"/>
              </a:rPr>
              <a:t>and </a:t>
            </a:r>
            <a:r>
              <a:rPr lang="en-US" sz="2400" spc="75" dirty="0">
                <a:latin typeface="Times New Roman" panose="02020603050405020304" pitchFamily="18" charset="0"/>
                <a:cs typeface="Times New Roman" panose="02020603050405020304" pitchFamily="18" charset="0"/>
              </a:rPr>
              <a:t>solvents) </a:t>
            </a:r>
            <a:r>
              <a:rPr lang="en-US" sz="2400" spc="100" dirty="0">
                <a:latin typeface="Times New Roman" panose="02020603050405020304" pitchFamily="18" charset="0"/>
                <a:cs typeface="Times New Roman" panose="02020603050405020304" pitchFamily="18" charset="0"/>
              </a:rPr>
              <a:t>which  </a:t>
            </a:r>
            <a:r>
              <a:rPr lang="en-US" sz="2400" spc="120" dirty="0">
                <a:latin typeface="Times New Roman" panose="02020603050405020304" pitchFamily="18" charset="0"/>
                <a:cs typeface="Times New Roman" panose="02020603050405020304" pitchFamily="18" charset="0"/>
              </a:rPr>
              <a:t>can </a:t>
            </a:r>
            <a:r>
              <a:rPr lang="en-US" sz="2400" spc="125" dirty="0">
                <a:latin typeface="Times New Roman" panose="02020603050405020304" pitchFamily="18" charset="0"/>
                <a:cs typeface="Times New Roman" panose="02020603050405020304" pitchFamily="18" charset="0"/>
              </a:rPr>
              <a:t>be </a:t>
            </a:r>
            <a:r>
              <a:rPr lang="en-US" sz="2400" spc="20" dirty="0">
                <a:latin typeface="Times New Roman" panose="02020603050405020304" pitchFamily="18" charset="0"/>
                <a:cs typeface="Times New Roman" panose="02020603050405020304" pitchFamily="18" charset="0"/>
              </a:rPr>
              <a:t>very </a:t>
            </a:r>
            <a:r>
              <a:rPr lang="en-US" sz="2400" spc="50" dirty="0">
                <a:latin typeface="Times New Roman" panose="02020603050405020304" pitchFamily="18" charset="0"/>
                <a:cs typeface="Times New Roman" panose="02020603050405020304" pitchFamily="18" charset="0"/>
              </a:rPr>
              <a:t>corrosive  </a:t>
            </a:r>
            <a:r>
              <a:rPr lang="en-US" sz="2400" spc="170" dirty="0">
                <a:latin typeface="Times New Roman" panose="02020603050405020304" pitchFamily="18" charset="0"/>
                <a:cs typeface="Times New Roman" panose="02020603050405020304" pitchFamily="18" charset="0"/>
              </a:rPr>
              <a:t>and</a:t>
            </a:r>
            <a:r>
              <a:rPr lang="en-US" sz="2400" spc="-45" dirty="0">
                <a:latin typeface="Times New Roman" panose="02020603050405020304" pitchFamily="18" charset="0"/>
                <a:cs typeface="Times New Roman" panose="02020603050405020304" pitchFamily="18" charset="0"/>
              </a:rPr>
              <a:t> </a:t>
            </a:r>
            <a:r>
              <a:rPr lang="en-US" sz="2400" spc="95" dirty="0">
                <a:latin typeface="Times New Roman" panose="02020603050405020304" pitchFamily="18" charset="0"/>
                <a:cs typeface="Times New Roman" panose="02020603050405020304" pitchFamily="18" charset="0"/>
              </a:rPr>
              <a:t>poisonous.</a:t>
            </a:r>
            <a:endParaRPr lang="en-US" sz="2400" dirty="0">
              <a:latin typeface="Times New Roman" panose="02020603050405020304" pitchFamily="18" charset="0"/>
              <a:cs typeface="Times New Roman" panose="02020603050405020304" pitchFamily="18" charset="0"/>
            </a:endParaRPr>
          </a:p>
        </p:txBody>
      </p:sp>
      <p:sp>
        <p:nvSpPr>
          <p:cNvPr id="12" name="object 10"/>
          <p:cNvSpPr/>
          <p:nvPr/>
        </p:nvSpPr>
        <p:spPr>
          <a:xfrm>
            <a:off x="5486400" y="1828800"/>
            <a:ext cx="3505200" cy="264261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50850" y="381000"/>
            <a:ext cx="8242300" cy="690574"/>
          </a:xfrm>
          <a:prstGeom prst="rect">
            <a:avLst/>
          </a:prstGeom>
        </p:spPr>
        <p:txBody>
          <a:bodyPr vert="horz" wrap="square" lIns="0" tIns="13335" rIns="0" bIns="0" rtlCol="0">
            <a:spAutoFit/>
          </a:bodyPr>
          <a:lstStyle/>
          <a:p>
            <a:pPr marL="12700">
              <a:lnSpc>
                <a:spcPct val="100000"/>
              </a:lnSpc>
              <a:spcBef>
                <a:spcPts val="105"/>
              </a:spcBef>
            </a:pPr>
            <a:r>
              <a:rPr lang="en-US" sz="4400" spc="-10" dirty="0">
                <a:latin typeface="Times New Roman" panose="02020603050405020304" pitchFamily="18" charset="0"/>
                <a:cs typeface="Times New Roman" panose="02020603050405020304" pitchFamily="18" charset="0"/>
              </a:rPr>
              <a:t>Specimen</a:t>
            </a:r>
            <a:r>
              <a:rPr lang="en-US" sz="4400" spc="-80" dirty="0">
                <a:latin typeface="Times New Roman" panose="02020603050405020304" pitchFamily="18" charset="0"/>
                <a:cs typeface="Times New Roman" panose="02020603050405020304" pitchFamily="18" charset="0"/>
              </a:rPr>
              <a:t> </a:t>
            </a:r>
            <a:r>
              <a:rPr lang="en-US" sz="4400" spc="-75" dirty="0">
                <a:latin typeface="Times New Roman" panose="02020603050405020304" pitchFamily="18" charset="0"/>
                <a:cs typeface="Times New Roman" panose="02020603050405020304" pitchFamily="18" charset="0"/>
              </a:rPr>
              <a:t>Preparation</a:t>
            </a:r>
            <a:endParaRPr lang="en-US" sz="44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228600" y="1325539"/>
            <a:ext cx="8686800" cy="4206921"/>
          </a:xfrm>
          <a:prstGeom prst="rect">
            <a:avLst/>
          </a:prstGeom>
        </p:spPr>
        <p:txBody>
          <a:bodyPr vert="horz" wrap="square" lIns="0" tIns="13335" rIns="0" bIns="0" rtlCol="0">
            <a:spAutoFit/>
          </a:bodyPr>
          <a:lstStyle/>
          <a:p>
            <a:pPr marL="286385" marR="984250" indent="-192405">
              <a:lnSpc>
                <a:spcPct val="100000"/>
              </a:lnSpc>
              <a:spcBef>
                <a:spcPts val="105"/>
              </a:spcBef>
              <a:buChar char="•"/>
              <a:tabLst>
                <a:tab pos="281940" algn="l"/>
              </a:tabLst>
            </a:pPr>
            <a:r>
              <a:rPr lang="en-US" sz="2400" dirty="0">
                <a:latin typeface="Times New Roman"/>
                <a:cs typeface="Times New Roman"/>
              </a:rPr>
              <a:t>Specimen preparation is an important part of metallography (study of microstructure).</a:t>
            </a:r>
          </a:p>
          <a:p>
            <a:pPr marL="286385" marR="5080" indent="-192405">
              <a:lnSpc>
                <a:spcPct val="100000"/>
              </a:lnSpc>
              <a:spcBef>
                <a:spcPts val="625"/>
              </a:spcBef>
              <a:buChar char="•"/>
              <a:tabLst>
                <a:tab pos="276225" algn="l"/>
              </a:tabLst>
            </a:pPr>
            <a:r>
              <a:rPr lang="en-US" sz="2400" dirty="0">
                <a:latin typeface="Times New Roman"/>
                <a:cs typeface="Times New Roman"/>
              </a:rPr>
              <a:t>A specimen must be appropriately prepared to  ensure correct observation and interpretation of the  microstructure.</a:t>
            </a:r>
          </a:p>
          <a:p>
            <a:pPr marL="94615">
              <a:lnSpc>
                <a:spcPct val="100000"/>
              </a:lnSpc>
              <a:spcBef>
                <a:spcPts val="735"/>
              </a:spcBef>
            </a:pPr>
            <a:r>
              <a:rPr lang="en-US" sz="2400" i="1" dirty="0">
                <a:solidFill>
                  <a:srgbClr val="006FC0"/>
                </a:solidFill>
                <a:latin typeface="Times New Roman"/>
                <a:cs typeface="Times New Roman"/>
              </a:rPr>
              <a:t>Specimen preparation requirements</a:t>
            </a:r>
            <a:endParaRPr lang="en-US" sz="2400" dirty="0">
              <a:latin typeface="Times New Roman"/>
              <a:cs typeface="Times New Roman"/>
            </a:endParaRPr>
          </a:p>
          <a:p>
            <a:pPr marL="368935" indent="-356870">
              <a:lnSpc>
                <a:spcPct val="100000"/>
              </a:lnSpc>
              <a:spcBef>
                <a:spcPts val="660"/>
              </a:spcBef>
              <a:buClr>
                <a:srgbClr val="0AD0D9"/>
              </a:buClr>
              <a:buSzPct val="94230"/>
              <a:buFont typeface="Arial"/>
              <a:buChar char=""/>
              <a:tabLst>
                <a:tab pos="368935" algn="l"/>
                <a:tab pos="369570" algn="l"/>
              </a:tabLst>
            </a:pPr>
            <a:r>
              <a:rPr lang="en-US" sz="2400" i="1" dirty="0">
                <a:latin typeface="Times New Roman"/>
                <a:cs typeface="Times New Roman"/>
              </a:rPr>
              <a:t>Deformation-free specimen</a:t>
            </a:r>
            <a:endParaRPr lang="en-US" sz="2400" dirty="0">
              <a:latin typeface="Times New Roman"/>
              <a:cs typeface="Times New Roman"/>
            </a:endParaRPr>
          </a:p>
          <a:p>
            <a:pPr marL="368935" indent="-356870">
              <a:lnSpc>
                <a:spcPct val="100000"/>
              </a:lnSpc>
              <a:spcBef>
                <a:spcPts val="620"/>
              </a:spcBef>
              <a:buClr>
                <a:srgbClr val="0AD0D9"/>
              </a:buClr>
              <a:buSzPct val="94230"/>
              <a:buFont typeface="Arial"/>
              <a:buChar char=""/>
              <a:tabLst>
                <a:tab pos="368935" algn="l"/>
                <a:tab pos="369570" algn="l"/>
              </a:tabLst>
            </a:pPr>
            <a:r>
              <a:rPr lang="en-US" sz="2400" i="1" dirty="0">
                <a:latin typeface="Times New Roman"/>
                <a:cs typeface="Times New Roman"/>
              </a:rPr>
              <a:t>Flat specimen</a:t>
            </a:r>
            <a:endParaRPr lang="en-US" sz="2400" dirty="0">
              <a:latin typeface="Times New Roman"/>
              <a:cs typeface="Times New Roman"/>
            </a:endParaRPr>
          </a:p>
          <a:p>
            <a:pPr marL="368935" indent="-356870">
              <a:lnSpc>
                <a:spcPct val="100000"/>
              </a:lnSpc>
              <a:spcBef>
                <a:spcPts val="625"/>
              </a:spcBef>
              <a:buClr>
                <a:srgbClr val="0AD0D9"/>
              </a:buClr>
              <a:buSzPct val="94230"/>
              <a:buFont typeface="Arial"/>
              <a:buChar char=""/>
              <a:tabLst>
                <a:tab pos="368935" algn="l"/>
                <a:tab pos="369570" algn="l"/>
              </a:tabLst>
            </a:pPr>
            <a:r>
              <a:rPr lang="en-US" sz="2400" i="1" dirty="0">
                <a:latin typeface="Times New Roman"/>
                <a:cs typeface="Times New Roman"/>
              </a:rPr>
              <a:t>No thermal damage</a:t>
            </a:r>
            <a:endParaRPr lang="en-US" sz="2400" dirty="0">
              <a:latin typeface="Times New Roman"/>
              <a:cs typeface="Times New Roman"/>
            </a:endParaRPr>
          </a:p>
          <a:p>
            <a:pPr marL="368935" indent="-356870">
              <a:lnSpc>
                <a:spcPct val="100000"/>
              </a:lnSpc>
              <a:spcBef>
                <a:spcPts val="630"/>
              </a:spcBef>
              <a:buClr>
                <a:srgbClr val="0AD0D9"/>
              </a:buClr>
              <a:buSzPct val="94230"/>
              <a:buFont typeface="Arial"/>
              <a:buChar char=""/>
              <a:tabLst>
                <a:tab pos="368935" algn="l"/>
                <a:tab pos="369570" algn="l"/>
              </a:tabLst>
            </a:pPr>
            <a:r>
              <a:rPr lang="en-US" sz="2400" i="1" dirty="0">
                <a:latin typeface="Times New Roman"/>
                <a:cs typeface="Times New Roman"/>
              </a:rPr>
              <a:t>No scratches</a:t>
            </a:r>
            <a:endParaRPr lang="en-US" sz="2400" dirty="0">
              <a:latin typeface="Times New Roman"/>
              <a:cs typeface="Times New Roman"/>
            </a:endParaRPr>
          </a:p>
          <a:p>
            <a:pPr marL="286385" marR="984250" indent="-192405">
              <a:lnSpc>
                <a:spcPct val="100000"/>
              </a:lnSpc>
              <a:spcBef>
                <a:spcPts val="105"/>
              </a:spcBef>
              <a:buChar char="•"/>
              <a:tabLst>
                <a:tab pos="281940" algn="l"/>
              </a:tabLst>
            </a:pPr>
            <a:endParaRPr lang="en-US" sz="2400" dirty="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28600" y="386288"/>
            <a:ext cx="8915400" cy="705321"/>
          </a:xfrm>
          <a:prstGeom prst="rect">
            <a:avLst/>
          </a:prstGeom>
        </p:spPr>
        <p:txBody>
          <a:bodyPr vert="horz" wrap="square" lIns="0" tIns="12700" rIns="0" bIns="0" rtlCol="0">
            <a:spAutoFit/>
          </a:bodyPr>
          <a:lstStyle/>
          <a:p>
            <a:pPr marL="12700">
              <a:lnSpc>
                <a:spcPct val="100000"/>
              </a:lnSpc>
              <a:spcBef>
                <a:spcPts val="100"/>
              </a:spcBef>
              <a:tabLst>
                <a:tab pos="5261610" algn="l"/>
                <a:tab pos="7216140" algn="l"/>
              </a:tabLst>
            </a:pPr>
            <a:r>
              <a:rPr lang="en-US" sz="4400" spc="-5" dirty="0">
                <a:latin typeface="Times New Roman" panose="02020603050405020304" pitchFamily="18" charset="0"/>
                <a:cs typeface="Times New Roman" panose="02020603050405020304" pitchFamily="18" charset="0"/>
              </a:rPr>
              <a:t>Specimen </a:t>
            </a:r>
            <a:r>
              <a:rPr lang="en-US" sz="4400" spc="-20" dirty="0">
                <a:latin typeface="Times New Roman" panose="02020603050405020304" pitchFamily="18" charset="0"/>
                <a:cs typeface="Times New Roman" panose="02020603050405020304" pitchFamily="18" charset="0"/>
              </a:rPr>
              <a:t>preparation </a:t>
            </a:r>
            <a:r>
              <a:rPr lang="en-US" sz="4400" spc="-15" dirty="0">
                <a:latin typeface="Times New Roman" panose="02020603050405020304" pitchFamily="18" charset="0"/>
                <a:cs typeface="Times New Roman" panose="02020603050405020304" pitchFamily="18" charset="0"/>
              </a:rPr>
              <a:t>consists </a:t>
            </a:r>
            <a:r>
              <a:rPr lang="en-US" sz="4400" spc="-5" dirty="0">
                <a:latin typeface="Times New Roman" panose="02020603050405020304" pitchFamily="18" charset="0"/>
                <a:cs typeface="Times New Roman" panose="02020603050405020304" pitchFamily="18" charset="0"/>
              </a:rPr>
              <a:t>of</a:t>
            </a:r>
            <a:r>
              <a:rPr lang="en-US" sz="4400" dirty="0">
                <a:latin typeface="Times New Roman" panose="02020603050405020304" pitchFamily="18" charset="0"/>
                <a:cs typeface="Times New Roman" panose="02020603050405020304" pitchFamily="18" charset="0"/>
              </a:rPr>
              <a:t>:</a:t>
            </a:r>
            <a:endParaRPr sz="44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152400" y="1447800"/>
            <a:ext cx="8839200" cy="4838761"/>
          </a:xfrm>
          <a:prstGeom prst="rect">
            <a:avLst/>
          </a:prstGeom>
        </p:spPr>
        <p:txBody>
          <a:bodyPr vert="horz" wrap="square" lIns="0" tIns="91440" rIns="0" bIns="0" rtlCol="0">
            <a:spAutoFit/>
          </a:bodyPr>
          <a:lstStyle/>
          <a:p>
            <a:pPr marL="286385" marR="5080" indent="-274320">
              <a:lnSpc>
                <a:spcPct val="150000"/>
              </a:lnSpc>
              <a:spcBef>
                <a:spcPts val="720"/>
              </a:spcBef>
            </a:pPr>
            <a:r>
              <a:rPr lang="en-US" sz="2400" b="1" dirty="0">
                <a:latin typeface="Times New Roman"/>
                <a:cs typeface="Times New Roman"/>
              </a:rPr>
              <a:t>    Sample Selection</a:t>
            </a:r>
            <a:r>
              <a:rPr lang="en-US" sz="2000" dirty="0">
                <a:latin typeface="Times New Roman"/>
                <a:cs typeface="Times New Roman"/>
              </a:rPr>
              <a:t>: The number, location orientation of the  samples examined are important parameters in selection  samples.</a:t>
            </a:r>
          </a:p>
          <a:p>
            <a:pPr>
              <a:lnSpc>
                <a:spcPct val="100000"/>
              </a:lnSpc>
            </a:pPr>
            <a:endParaRPr lang="en-US" sz="2400" dirty="0">
              <a:latin typeface="Times New Roman"/>
              <a:cs typeface="Times New Roman"/>
            </a:endParaRPr>
          </a:p>
          <a:p>
            <a:pPr marL="364490" indent="-352425">
              <a:lnSpc>
                <a:spcPct val="150000"/>
              </a:lnSpc>
              <a:buClr>
                <a:srgbClr val="0AD0D9"/>
              </a:buClr>
              <a:buSzPct val="93181"/>
              <a:buFont typeface="Wingdings"/>
              <a:buChar char=""/>
              <a:tabLst>
                <a:tab pos="365125" algn="l"/>
              </a:tabLst>
            </a:pPr>
            <a:r>
              <a:rPr lang="en-US" sz="2600" b="1" dirty="0">
                <a:solidFill>
                  <a:srgbClr val="FF0000"/>
                </a:solidFill>
                <a:latin typeface="Times New Roman" panose="02020603050405020304" pitchFamily="18" charset="0"/>
                <a:cs typeface="Times New Roman" panose="02020603050405020304" pitchFamily="18" charset="0"/>
              </a:rPr>
              <a:t>SECTIONING</a:t>
            </a:r>
            <a:endParaRPr lang="en-US" sz="2600" dirty="0">
              <a:latin typeface="Times New Roman" panose="02020603050405020304" pitchFamily="18" charset="0"/>
              <a:cs typeface="Times New Roman" panose="02020603050405020304" pitchFamily="18" charset="0"/>
            </a:endParaRPr>
          </a:p>
          <a:p>
            <a:pPr marL="356870" indent="-344805">
              <a:lnSpc>
                <a:spcPct val="150000"/>
              </a:lnSpc>
              <a:spcBef>
                <a:spcPts val="15"/>
              </a:spcBef>
              <a:buClr>
                <a:srgbClr val="0AD0D9"/>
              </a:buClr>
              <a:buSzPct val="93181"/>
              <a:buFont typeface="Wingdings"/>
              <a:buChar char=""/>
              <a:tabLst>
                <a:tab pos="357505" algn="l"/>
              </a:tabLst>
            </a:pPr>
            <a:r>
              <a:rPr lang="en-US" sz="2600" b="1" dirty="0">
                <a:solidFill>
                  <a:srgbClr val="00AFEF"/>
                </a:solidFill>
                <a:latin typeface="Times New Roman" panose="02020603050405020304" pitchFamily="18" charset="0"/>
                <a:cs typeface="Times New Roman" panose="02020603050405020304" pitchFamily="18" charset="0"/>
              </a:rPr>
              <a:t>MOUNTING</a:t>
            </a:r>
            <a:endParaRPr lang="en-US" sz="2600" dirty="0">
              <a:latin typeface="Times New Roman" panose="02020603050405020304" pitchFamily="18" charset="0"/>
              <a:cs typeface="Times New Roman" panose="02020603050405020304" pitchFamily="18" charset="0"/>
            </a:endParaRPr>
          </a:p>
          <a:p>
            <a:pPr marL="364490" indent="-352425">
              <a:lnSpc>
                <a:spcPct val="150000"/>
              </a:lnSpc>
              <a:buClr>
                <a:srgbClr val="0AD0D9"/>
              </a:buClr>
              <a:buSzPct val="93181"/>
              <a:buFont typeface="Wingdings"/>
              <a:buChar char=""/>
              <a:tabLst>
                <a:tab pos="365125" algn="l"/>
              </a:tabLst>
            </a:pPr>
            <a:r>
              <a:rPr lang="en-US" sz="2600" b="1" dirty="0">
                <a:solidFill>
                  <a:srgbClr val="7D9531"/>
                </a:solidFill>
                <a:latin typeface="Times New Roman" panose="02020603050405020304" pitchFamily="18" charset="0"/>
                <a:cs typeface="Times New Roman" panose="02020603050405020304" pitchFamily="18" charset="0"/>
              </a:rPr>
              <a:t>GRINDING</a:t>
            </a:r>
            <a:endParaRPr lang="en-US" sz="2600" dirty="0">
              <a:latin typeface="Times New Roman" panose="02020603050405020304" pitchFamily="18" charset="0"/>
              <a:cs typeface="Times New Roman" panose="02020603050405020304" pitchFamily="18" charset="0"/>
            </a:endParaRPr>
          </a:p>
          <a:p>
            <a:pPr marL="356870" indent="-344805">
              <a:lnSpc>
                <a:spcPct val="150000"/>
              </a:lnSpc>
              <a:spcBef>
                <a:spcPts val="10"/>
              </a:spcBef>
              <a:buClr>
                <a:srgbClr val="0AD0D9"/>
              </a:buClr>
              <a:buSzPct val="93181"/>
              <a:buFont typeface="Wingdings"/>
              <a:buChar char=""/>
              <a:tabLst>
                <a:tab pos="357505" algn="l"/>
              </a:tabLst>
            </a:pPr>
            <a:r>
              <a:rPr lang="en-US" sz="2600" b="1" dirty="0">
                <a:solidFill>
                  <a:srgbClr val="6F2F9F"/>
                </a:solidFill>
                <a:latin typeface="Times New Roman" panose="02020603050405020304" pitchFamily="18" charset="0"/>
                <a:cs typeface="Times New Roman" panose="02020603050405020304" pitchFamily="18" charset="0"/>
              </a:rPr>
              <a:t>POLISHING</a:t>
            </a:r>
            <a:endParaRPr lang="en-US" sz="2600" dirty="0">
              <a:latin typeface="Times New Roman" panose="02020603050405020304" pitchFamily="18" charset="0"/>
              <a:cs typeface="Times New Roman" panose="02020603050405020304" pitchFamily="18" charset="0"/>
            </a:endParaRPr>
          </a:p>
          <a:p>
            <a:pPr marL="356870" indent="-344805">
              <a:lnSpc>
                <a:spcPct val="150000"/>
              </a:lnSpc>
              <a:buSzPct val="93181"/>
              <a:buFont typeface="Wingdings"/>
              <a:buChar char=""/>
              <a:tabLst>
                <a:tab pos="357505" algn="l"/>
              </a:tabLst>
            </a:pPr>
            <a:r>
              <a:rPr lang="en-US" sz="2600" b="1" dirty="0">
                <a:solidFill>
                  <a:srgbClr val="0AD0D9"/>
                </a:solidFill>
                <a:latin typeface="Times New Roman" panose="02020603050405020304" pitchFamily="18" charset="0"/>
                <a:cs typeface="Times New Roman" panose="02020603050405020304" pitchFamily="18" charset="0"/>
              </a:rPr>
              <a:t>ETCHING</a:t>
            </a:r>
            <a:endParaRPr lang="en-US" sz="2600" dirty="0">
              <a:latin typeface="Times New Roman" panose="02020603050405020304" pitchFamily="18" charset="0"/>
              <a:cs typeface="Times New Roman" panose="02020603050405020304" pitchFamily="18" charset="0"/>
            </a:endParaRPr>
          </a:p>
          <a:p>
            <a:pPr marL="286385" marR="5080" indent="-274320">
              <a:lnSpc>
                <a:spcPct val="80300"/>
              </a:lnSpc>
              <a:spcBef>
                <a:spcPts val="720"/>
              </a:spcBef>
            </a:pPr>
            <a:endParaRPr sz="2200" dirty="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81000" y="228600"/>
            <a:ext cx="3984245" cy="690574"/>
          </a:xfrm>
          <a:prstGeom prst="rect">
            <a:avLst/>
          </a:prstGeom>
        </p:spPr>
        <p:txBody>
          <a:bodyPr vert="horz" wrap="square" lIns="0" tIns="13335" rIns="0" bIns="0" rtlCol="0">
            <a:spAutoFit/>
          </a:bodyPr>
          <a:lstStyle/>
          <a:p>
            <a:pPr marL="12700">
              <a:lnSpc>
                <a:spcPct val="100000"/>
              </a:lnSpc>
              <a:spcBef>
                <a:spcPts val="105"/>
              </a:spcBef>
            </a:pPr>
            <a:r>
              <a:rPr lang="en-US" sz="4400" dirty="0">
                <a:latin typeface="Times New Roman" panose="02020603050405020304" pitchFamily="18" charset="0"/>
                <a:cs typeface="Times New Roman" panose="02020603050405020304" pitchFamily="18" charset="0"/>
              </a:rPr>
              <a:t>Sectioning</a:t>
            </a:r>
          </a:p>
        </p:txBody>
      </p:sp>
      <p:sp>
        <p:nvSpPr>
          <p:cNvPr id="9" name="object 9"/>
          <p:cNvSpPr txBox="1"/>
          <p:nvPr/>
        </p:nvSpPr>
        <p:spPr>
          <a:xfrm>
            <a:off x="355854" y="949654"/>
            <a:ext cx="8407145" cy="4110741"/>
          </a:xfrm>
          <a:prstGeom prst="rect">
            <a:avLst/>
          </a:prstGeom>
        </p:spPr>
        <p:txBody>
          <a:bodyPr vert="horz" wrap="square" lIns="0" tIns="57785" rIns="0" bIns="0" rtlCol="0">
            <a:spAutoFit/>
          </a:bodyPr>
          <a:lstStyle/>
          <a:p>
            <a:pPr marL="286385" marR="566420" indent="-274320" algn="just">
              <a:lnSpc>
                <a:spcPts val="2810"/>
              </a:lnSpc>
              <a:spcBef>
                <a:spcPts val="455"/>
              </a:spcBef>
              <a:buClr>
                <a:srgbClr val="0AD0D9"/>
              </a:buClr>
              <a:buSzPct val="94230"/>
              <a:buFont typeface="Wingdings"/>
              <a:buChar char=""/>
              <a:tabLst>
                <a:tab pos="369570" algn="l"/>
              </a:tabLst>
            </a:pPr>
            <a:r>
              <a:rPr lang="en-US" sz="2500" spc="75" dirty="0">
                <a:latin typeface="Times New Roman"/>
                <a:cs typeface="Times New Roman"/>
              </a:rPr>
              <a:t>Sectioning</a:t>
            </a:r>
            <a:r>
              <a:rPr lang="en-US" sz="2500" spc="-5" dirty="0">
                <a:latin typeface="Times New Roman"/>
                <a:cs typeface="Times New Roman"/>
              </a:rPr>
              <a:t> </a:t>
            </a:r>
            <a:r>
              <a:rPr lang="en-US" sz="2500" spc="25" dirty="0">
                <a:latin typeface="Times New Roman"/>
                <a:cs typeface="Times New Roman"/>
              </a:rPr>
              <a:t>is</a:t>
            </a:r>
            <a:r>
              <a:rPr lang="en-US" sz="2500" spc="-75" dirty="0">
                <a:latin typeface="Times New Roman"/>
                <a:cs typeface="Times New Roman"/>
              </a:rPr>
              <a:t> </a:t>
            </a:r>
            <a:r>
              <a:rPr lang="en-US" sz="2500" spc="160" dirty="0">
                <a:latin typeface="Times New Roman"/>
                <a:cs typeface="Times New Roman"/>
              </a:rPr>
              <a:t>the</a:t>
            </a:r>
            <a:r>
              <a:rPr lang="en-US" sz="2500" spc="-75" dirty="0">
                <a:latin typeface="Times New Roman"/>
                <a:cs typeface="Times New Roman"/>
              </a:rPr>
              <a:t> </a:t>
            </a:r>
            <a:r>
              <a:rPr lang="en-US" sz="2500" spc="70" dirty="0">
                <a:latin typeface="Times New Roman"/>
                <a:cs typeface="Times New Roman"/>
              </a:rPr>
              <a:t>first</a:t>
            </a:r>
            <a:r>
              <a:rPr lang="en-US" sz="2500" spc="-114" dirty="0">
                <a:latin typeface="Times New Roman"/>
                <a:cs typeface="Times New Roman"/>
              </a:rPr>
              <a:t> </a:t>
            </a:r>
            <a:r>
              <a:rPr lang="en-US" sz="2500" spc="114" dirty="0">
                <a:latin typeface="Times New Roman"/>
                <a:cs typeface="Times New Roman"/>
              </a:rPr>
              <a:t>step</a:t>
            </a:r>
            <a:r>
              <a:rPr lang="en-US" sz="2500" spc="-85" dirty="0">
                <a:latin typeface="Times New Roman"/>
                <a:cs typeface="Times New Roman"/>
              </a:rPr>
              <a:t> </a:t>
            </a:r>
            <a:r>
              <a:rPr lang="en-US" sz="2500" spc="110" dirty="0">
                <a:latin typeface="Times New Roman"/>
                <a:cs typeface="Times New Roman"/>
              </a:rPr>
              <a:t>in</a:t>
            </a:r>
            <a:r>
              <a:rPr lang="en-US" sz="2500" spc="-75" dirty="0">
                <a:latin typeface="Times New Roman"/>
                <a:cs typeface="Times New Roman"/>
              </a:rPr>
              <a:t> </a:t>
            </a:r>
            <a:r>
              <a:rPr lang="en-US" sz="2500" spc="160" dirty="0">
                <a:latin typeface="Times New Roman"/>
                <a:cs typeface="Times New Roman"/>
              </a:rPr>
              <a:t>the</a:t>
            </a:r>
            <a:r>
              <a:rPr lang="en-US" sz="2500" spc="-125" dirty="0">
                <a:latin typeface="Times New Roman"/>
                <a:cs typeface="Times New Roman"/>
              </a:rPr>
              <a:t> </a:t>
            </a:r>
            <a:r>
              <a:rPr lang="en-US" sz="2500" spc="35" dirty="0">
                <a:latin typeface="Times New Roman"/>
                <a:cs typeface="Times New Roman"/>
              </a:rPr>
              <a:t>overall</a:t>
            </a:r>
            <a:r>
              <a:rPr lang="en-US" sz="2500" spc="-60" dirty="0">
                <a:latin typeface="Times New Roman"/>
                <a:cs typeface="Times New Roman"/>
              </a:rPr>
              <a:t> </a:t>
            </a:r>
            <a:r>
              <a:rPr lang="en-US" sz="2500" spc="75" dirty="0">
                <a:latin typeface="Times New Roman"/>
                <a:cs typeface="Times New Roman"/>
              </a:rPr>
              <a:t>process</a:t>
            </a:r>
            <a:r>
              <a:rPr lang="en-US" sz="2500" spc="-120" dirty="0">
                <a:latin typeface="Times New Roman"/>
                <a:cs typeface="Times New Roman"/>
              </a:rPr>
              <a:t> </a:t>
            </a:r>
            <a:r>
              <a:rPr lang="en-US" sz="2500" spc="20" dirty="0">
                <a:latin typeface="Times New Roman"/>
                <a:cs typeface="Times New Roman"/>
              </a:rPr>
              <a:t>of  </a:t>
            </a:r>
            <a:r>
              <a:rPr lang="en-US" sz="2500" spc="105" dirty="0">
                <a:latin typeface="Times New Roman"/>
                <a:cs typeface="Times New Roman"/>
              </a:rPr>
              <a:t>sample</a:t>
            </a:r>
            <a:r>
              <a:rPr lang="en-US" sz="2500" spc="-130" dirty="0">
                <a:latin typeface="Times New Roman"/>
                <a:cs typeface="Times New Roman"/>
              </a:rPr>
              <a:t> </a:t>
            </a:r>
            <a:r>
              <a:rPr lang="en-US" sz="2500" spc="105" dirty="0">
                <a:latin typeface="Times New Roman"/>
                <a:cs typeface="Times New Roman"/>
              </a:rPr>
              <a:t>preparation.</a:t>
            </a:r>
            <a:endParaRPr lang="en-US" sz="2500" dirty="0">
              <a:latin typeface="Times New Roman"/>
              <a:cs typeface="Times New Roman"/>
            </a:endParaRPr>
          </a:p>
          <a:p>
            <a:pPr marL="334010" marR="5080" indent="-321945" algn="just">
              <a:lnSpc>
                <a:spcPts val="3429"/>
              </a:lnSpc>
              <a:spcBef>
                <a:spcPts val="130"/>
              </a:spcBef>
              <a:buClr>
                <a:srgbClr val="0AD0D9"/>
              </a:buClr>
              <a:buSzPct val="94230"/>
              <a:buFont typeface="Wingdings"/>
              <a:buChar char=""/>
              <a:tabLst>
                <a:tab pos="369570" algn="l"/>
              </a:tabLst>
            </a:pPr>
            <a:r>
              <a:rPr lang="en-US" sz="2500" dirty="0"/>
              <a:t>	</a:t>
            </a:r>
            <a:r>
              <a:rPr lang="en-US" sz="2500" spc="75" dirty="0">
                <a:latin typeface="Times New Roman"/>
                <a:cs typeface="Times New Roman"/>
              </a:rPr>
              <a:t>Sectioning</a:t>
            </a:r>
            <a:r>
              <a:rPr lang="en-US" sz="2500" spc="-75" dirty="0">
                <a:latin typeface="Times New Roman"/>
                <a:cs typeface="Times New Roman"/>
              </a:rPr>
              <a:t> </a:t>
            </a:r>
            <a:r>
              <a:rPr lang="en-US" sz="2500" spc="20" dirty="0">
                <a:latin typeface="Times New Roman"/>
                <a:cs typeface="Times New Roman"/>
              </a:rPr>
              <a:t>of</a:t>
            </a:r>
            <a:r>
              <a:rPr lang="en-US" sz="2500" spc="15" dirty="0">
                <a:latin typeface="Times New Roman"/>
                <a:cs typeface="Times New Roman"/>
              </a:rPr>
              <a:t> </a:t>
            </a:r>
            <a:r>
              <a:rPr lang="en-US" sz="2500" spc="165" dirty="0">
                <a:latin typeface="Times New Roman"/>
                <a:cs typeface="Times New Roman"/>
              </a:rPr>
              <a:t>the</a:t>
            </a:r>
            <a:r>
              <a:rPr lang="en-US" sz="2500" spc="-100" dirty="0">
                <a:latin typeface="Times New Roman"/>
                <a:cs typeface="Times New Roman"/>
              </a:rPr>
              <a:t> </a:t>
            </a:r>
            <a:r>
              <a:rPr lang="en-US" sz="2500" spc="120" dirty="0">
                <a:latin typeface="Times New Roman"/>
                <a:cs typeface="Times New Roman"/>
              </a:rPr>
              <a:t>test</a:t>
            </a:r>
            <a:r>
              <a:rPr lang="en-US" sz="2500" spc="-125" dirty="0">
                <a:latin typeface="Times New Roman"/>
                <a:cs typeface="Times New Roman"/>
              </a:rPr>
              <a:t> </a:t>
            </a:r>
            <a:r>
              <a:rPr lang="en-US" sz="2500" spc="105" dirty="0">
                <a:latin typeface="Times New Roman"/>
                <a:cs typeface="Times New Roman"/>
              </a:rPr>
              <a:t>sample</a:t>
            </a:r>
            <a:r>
              <a:rPr lang="en-US" sz="2500" spc="-75" dirty="0">
                <a:latin typeface="Times New Roman"/>
                <a:cs typeface="Times New Roman"/>
              </a:rPr>
              <a:t> </a:t>
            </a:r>
            <a:r>
              <a:rPr lang="en-US" sz="2500" spc="25" dirty="0">
                <a:latin typeface="Times New Roman"/>
                <a:cs typeface="Times New Roman"/>
              </a:rPr>
              <a:t>is</a:t>
            </a:r>
            <a:r>
              <a:rPr lang="en-US" sz="2500" spc="-95" dirty="0">
                <a:latin typeface="Times New Roman"/>
                <a:cs typeface="Times New Roman"/>
              </a:rPr>
              <a:t> </a:t>
            </a:r>
            <a:r>
              <a:rPr lang="en-US" sz="2500" spc="114" dirty="0">
                <a:latin typeface="Times New Roman"/>
                <a:cs typeface="Times New Roman"/>
              </a:rPr>
              <a:t>performed</a:t>
            </a:r>
            <a:r>
              <a:rPr lang="en-US" sz="2500" spc="-55" dirty="0">
                <a:latin typeface="Times New Roman"/>
                <a:cs typeface="Times New Roman"/>
              </a:rPr>
              <a:t> </a:t>
            </a:r>
            <a:r>
              <a:rPr lang="en-US" sz="2500" spc="40" dirty="0">
                <a:latin typeface="Times New Roman"/>
                <a:cs typeface="Times New Roman"/>
              </a:rPr>
              <a:t>carefully</a:t>
            </a:r>
            <a:r>
              <a:rPr lang="en-US" sz="2500" spc="-130" dirty="0">
                <a:latin typeface="Times New Roman"/>
                <a:cs typeface="Times New Roman"/>
              </a:rPr>
              <a:t> </a:t>
            </a:r>
            <a:r>
              <a:rPr lang="en-US" sz="2500" spc="130" dirty="0">
                <a:latin typeface="Times New Roman"/>
                <a:cs typeface="Times New Roman"/>
              </a:rPr>
              <a:t>to  </a:t>
            </a:r>
            <a:r>
              <a:rPr lang="en-US" sz="2500" spc="45" dirty="0">
                <a:latin typeface="Times New Roman"/>
                <a:cs typeface="Times New Roman"/>
              </a:rPr>
              <a:t>avoid</a:t>
            </a:r>
            <a:r>
              <a:rPr lang="en-US" sz="2500" spc="-80" dirty="0">
                <a:latin typeface="Times New Roman"/>
                <a:cs typeface="Times New Roman"/>
              </a:rPr>
              <a:t> </a:t>
            </a:r>
            <a:r>
              <a:rPr lang="en-US" sz="2500" spc="90" dirty="0">
                <a:latin typeface="Times New Roman"/>
                <a:cs typeface="Times New Roman"/>
              </a:rPr>
              <a:t>altering</a:t>
            </a:r>
            <a:r>
              <a:rPr lang="en-US" sz="2500" spc="-35" dirty="0">
                <a:latin typeface="Times New Roman"/>
                <a:cs typeface="Times New Roman"/>
              </a:rPr>
              <a:t> </a:t>
            </a:r>
            <a:r>
              <a:rPr lang="en-US" sz="2500" spc="165" dirty="0">
                <a:latin typeface="Times New Roman"/>
                <a:cs typeface="Times New Roman"/>
              </a:rPr>
              <a:t>the</a:t>
            </a:r>
            <a:r>
              <a:rPr lang="en-US" sz="2500" spc="-120" dirty="0">
                <a:latin typeface="Times New Roman"/>
                <a:cs typeface="Times New Roman"/>
              </a:rPr>
              <a:t> </a:t>
            </a:r>
            <a:r>
              <a:rPr lang="en-US" sz="2500" spc="125" dirty="0">
                <a:latin typeface="Times New Roman"/>
                <a:cs typeface="Times New Roman"/>
              </a:rPr>
              <a:t>structure</a:t>
            </a:r>
            <a:r>
              <a:rPr lang="en-US" sz="2500" spc="-160" dirty="0">
                <a:latin typeface="Times New Roman"/>
                <a:cs typeface="Times New Roman"/>
              </a:rPr>
              <a:t> </a:t>
            </a:r>
            <a:r>
              <a:rPr lang="en-US" sz="2500" spc="20" dirty="0">
                <a:latin typeface="Times New Roman"/>
                <a:cs typeface="Times New Roman"/>
              </a:rPr>
              <a:t>of</a:t>
            </a:r>
            <a:r>
              <a:rPr lang="en-US" sz="2500" spc="15" dirty="0">
                <a:latin typeface="Times New Roman"/>
                <a:cs typeface="Times New Roman"/>
              </a:rPr>
              <a:t> </a:t>
            </a:r>
            <a:r>
              <a:rPr lang="en-US" sz="2500" spc="165" dirty="0">
                <a:latin typeface="Times New Roman"/>
                <a:cs typeface="Times New Roman"/>
              </a:rPr>
              <a:t>the</a:t>
            </a:r>
            <a:r>
              <a:rPr lang="en-US" sz="2500" spc="-70" dirty="0">
                <a:latin typeface="Times New Roman"/>
                <a:cs typeface="Times New Roman"/>
              </a:rPr>
              <a:t> </a:t>
            </a:r>
            <a:r>
              <a:rPr lang="en-US" sz="2500" spc="90" dirty="0">
                <a:latin typeface="Times New Roman"/>
                <a:cs typeface="Times New Roman"/>
              </a:rPr>
              <a:t>material.</a:t>
            </a:r>
            <a:endParaRPr lang="en-US" sz="2500" dirty="0">
              <a:latin typeface="Times New Roman"/>
              <a:cs typeface="Times New Roman"/>
            </a:endParaRPr>
          </a:p>
          <a:p>
            <a:pPr marL="286385" marR="1143635" indent="-274320" algn="just">
              <a:lnSpc>
                <a:spcPts val="2810"/>
              </a:lnSpc>
              <a:spcBef>
                <a:spcPts val="500"/>
              </a:spcBef>
              <a:buClr>
                <a:srgbClr val="0AD0D9"/>
              </a:buClr>
              <a:buSzPct val="94230"/>
              <a:buFont typeface="Wingdings"/>
              <a:buChar char=""/>
              <a:tabLst>
                <a:tab pos="365125" algn="l"/>
              </a:tabLst>
            </a:pPr>
            <a:r>
              <a:rPr lang="en-US" sz="2500" spc="25" dirty="0">
                <a:latin typeface="Times New Roman"/>
                <a:cs typeface="Times New Roman"/>
              </a:rPr>
              <a:t>Abrasive</a:t>
            </a:r>
            <a:r>
              <a:rPr lang="en-US" sz="2500" spc="-155" dirty="0">
                <a:latin typeface="Times New Roman"/>
                <a:cs typeface="Times New Roman"/>
              </a:rPr>
              <a:t> </a:t>
            </a:r>
            <a:r>
              <a:rPr lang="en-US" sz="2500" spc="114" dirty="0">
                <a:latin typeface="Times New Roman"/>
                <a:cs typeface="Times New Roman"/>
              </a:rPr>
              <a:t>cutting</a:t>
            </a:r>
            <a:r>
              <a:rPr lang="en-US" sz="2500" spc="-35" dirty="0">
                <a:latin typeface="Times New Roman"/>
                <a:cs typeface="Times New Roman"/>
              </a:rPr>
              <a:t> </a:t>
            </a:r>
            <a:r>
              <a:rPr lang="en-US" sz="2500" spc="25" dirty="0">
                <a:latin typeface="Times New Roman"/>
                <a:cs typeface="Times New Roman"/>
              </a:rPr>
              <a:t>is</a:t>
            </a:r>
            <a:r>
              <a:rPr lang="en-US" sz="2500" spc="-80" dirty="0">
                <a:latin typeface="Times New Roman"/>
                <a:cs typeface="Times New Roman"/>
              </a:rPr>
              <a:t> </a:t>
            </a:r>
            <a:r>
              <a:rPr lang="en-US" sz="2500" spc="160" dirty="0">
                <a:latin typeface="Times New Roman"/>
                <a:cs typeface="Times New Roman"/>
              </a:rPr>
              <a:t>the</a:t>
            </a:r>
            <a:r>
              <a:rPr lang="en-US" sz="2500" spc="-65" dirty="0">
                <a:latin typeface="Times New Roman"/>
                <a:cs typeface="Times New Roman"/>
              </a:rPr>
              <a:t> </a:t>
            </a:r>
            <a:r>
              <a:rPr lang="en-US" sz="2500" spc="140" dirty="0">
                <a:latin typeface="Times New Roman"/>
                <a:cs typeface="Times New Roman"/>
              </a:rPr>
              <a:t>most</a:t>
            </a:r>
            <a:r>
              <a:rPr lang="en-US" sz="2500" spc="-145" dirty="0">
                <a:latin typeface="Times New Roman"/>
                <a:cs typeface="Times New Roman"/>
              </a:rPr>
              <a:t> </a:t>
            </a:r>
            <a:r>
              <a:rPr lang="en-US" sz="2500" spc="145" dirty="0">
                <a:latin typeface="Times New Roman"/>
                <a:cs typeface="Times New Roman"/>
              </a:rPr>
              <a:t>common</a:t>
            </a:r>
            <a:r>
              <a:rPr lang="en-US" sz="2500" spc="-145" dirty="0">
                <a:latin typeface="Times New Roman"/>
                <a:cs typeface="Times New Roman"/>
              </a:rPr>
              <a:t> </a:t>
            </a:r>
            <a:r>
              <a:rPr lang="en-US" sz="2500" spc="114" dirty="0">
                <a:latin typeface="Times New Roman"/>
                <a:cs typeface="Times New Roman"/>
              </a:rPr>
              <a:t>cutting </a:t>
            </a:r>
            <a:r>
              <a:rPr lang="en-US" sz="2500" spc="145" dirty="0">
                <a:latin typeface="Times New Roman"/>
                <a:cs typeface="Times New Roman"/>
              </a:rPr>
              <a:t>method.</a:t>
            </a:r>
            <a:endParaRPr lang="en-US" sz="2500" dirty="0">
              <a:latin typeface="Times New Roman"/>
              <a:cs typeface="Times New Roman"/>
            </a:endParaRPr>
          </a:p>
          <a:p>
            <a:pPr marL="286385" marR="643255" indent="-274320" algn="just">
              <a:lnSpc>
                <a:spcPts val="2810"/>
              </a:lnSpc>
              <a:spcBef>
                <a:spcPts val="620"/>
              </a:spcBef>
              <a:buClr>
                <a:srgbClr val="0AD0D9"/>
              </a:buClr>
              <a:buSzPct val="94230"/>
              <a:buFont typeface="Wingdings"/>
              <a:buChar char=""/>
              <a:tabLst>
                <a:tab pos="363220" algn="l"/>
              </a:tabLst>
            </a:pPr>
            <a:r>
              <a:rPr lang="en-US" sz="2500" spc="100" dirty="0">
                <a:latin typeface="Times New Roman"/>
                <a:cs typeface="Times New Roman"/>
              </a:rPr>
              <a:t>The</a:t>
            </a:r>
            <a:r>
              <a:rPr lang="en-US" sz="2500" spc="-120" dirty="0">
                <a:latin typeface="Times New Roman"/>
                <a:cs typeface="Times New Roman"/>
              </a:rPr>
              <a:t> </a:t>
            </a:r>
            <a:r>
              <a:rPr lang="en-US" sz="2500" spc="114" dirty="0">
                <a:latin typeface="Times New Roman"/>
                <a:cs typeface="Times New Roman"/>
              </a:rPr>
              <a:t>cutting</a:t>
            </a:r>
            <a:r>
              <a:rPr lang="en-US" sz="2500" spc="-60" dirty="0">
                <a:latin typeface="Times New Roman"/>
                <a:cs typeface="Times New Roman"/>
              </a:rPr>
              <a:t> </a:t>
            </a:r>
            <a:r>
              <a:rPr lang="en-US" sz="2500" spc="95" dirty="0">
                <a:latin typeface="Times New Roman"/>
                <a:cs typeface="Times New Roman"/>
              </a:rPr>
              <a:t>tool</a:t>
            </a:r>
            <a:r>
              <a:rPr lang="en-US" sz="2500" spc="-30" dirty="0">
                <a:latin typeface="Times New Roman"/>
                <a:cs typeface="Times New Roman"/>
              </a:rPr>
              <a:t> </a:t>
            </a:r>
            <a:r>
              <a:rPr lang="en-US" sz="2500" spc="25" dirty="0">
                <a:latin typeface="Times New Roman"/>
                <a:cs typeface="Times New Roman"/>
              </a:rPr>
              <a:t>is</a:t>
            </a:r>
            <a:r>
              <a:rPr lang="en-US" sz="2500" spc="-55" dirty="0">
                <a:latin typeface="Times New Roman"/>
                <a:cs typeface="Times New Roman"/>
              </a:rPr>
              <a:t> </a:t>
            </a:r>
            <a:r>
              <a:rPr lang="en-US" sz="2500" spc="145" dirty="0">
                <a:latin typeface="Times New Roman"/>
                <a:cs typeface="Times New Roman"/>
              </a:rPr>
              <a:t>made</a:t>
            </a:r>
            <a:r>
              <a:rPr lang="en-US" sz="2500" spc="-140" dirty="0">
                <a:latin typeface="Times New Roman"/>
                <a:cs typeface="Times New Roman"/>
              </a:rPr>
              <a:t> </a:t>
            </a:r>
            <a:r>
              <a:rPr lang="en-US" sz="2500" spc="20" dirty="0">
                <a:latin typeface="Times New Roman"/>
                <a:cs typeface="Times New Roman"/>
              </a:rPr>
              <a:t>of</a:t>
            </a:r>
            <a:r>
              <a:rPr lang="en-US" sz="2500" spc="55" dirty="0">
                <a:latin typeface="Times New Roman"/>
                <a:cs typeface="Times New Roman"/>
              </a:rPr>
              <a:t> </a:t>
            </a:r>
            <a:r>
              <a:rPr lang="en-US" sz="2500" spc="30" dirty="0">
                <a:latin typeface="Times New Roman"/>
                <a:cs typeface="Times New Roman"/>
              </a:rPr>
              <a:t>Silicon</a:t>
            </a:r>
            <a:r>
              <a:rPr lang="en-US" sz="2500" spc="-120" dirty="0">
                <a:latin typeface="Times New Roman"/>
                <a:cs typeface="Times New Roman"/>
              </a:rPr>
              <a:t> </a:t>
            </a:r>
            <a:r>
              <a:rPr lang="en-US" sz="2500" spc="65" dirty="0">
                <a:latin typeface="Times New Roman"/>
                <a:cs typeface="Times New Roman"/>
              </a:rPr>
              <a:t>carbide(Sic) and </a:t>
            </a:r>
            <a:r>
              <a:rPr lang="en-US" sz="2500" spc="-75" dirty="0">
                <a:latin typeface="Times New Roman"/>
                <a:cs typeface="Times New Roman"/>
              </a:rPr>
              <a:t> </a:t>
            </a:r>
            <a:r>
              <a:rPr lang="en-US" sz="2500" spc="20" dirty="0">
                <a:latin typeface="Times New Roman"/>
                <a:cs typeface="Times New Roman"/>
              </a:rPr>
              <a:t>of  </a:t>
            </a:r>
            <a:r>
              <a:rPr lang="en-US" sz="2500" spc="140" dirty="0">
                <a:latin typeface="Times New Roman"/>
                <a:cs typeface="Times New Roman"/>
              </a:rPr>
              <a:t>diamond</a:t>
            </a:r>
            <a:r>
              <a:rPr lang="en-US" sz="2500" spc="-50" dirty="0">
                <a:latin typeface="Times New Roman"/>
                <a:cs typeface="Times New Roman"/>
              </a:rPr>
              <a:t> </a:t>
            </a:r>
            <a:r>
              <a:rPr lang="en-US" sz="2500" spc="70" dirty="0">
                <a:latin typeface="Times New Roman"/>
                <a:cs typeface="Times New Roman"/>
              </a:rPr>
              <a:t>particles.</a:t>
            </a:r>
            <a:endParaRPr lang="en-US" sz="2500" dirty="0">
              <a:latin typeface="Times New Roman"/>
              <a:cs typeface="Times New Roman"/>
            </a:endParaRPr>
          </a:p>
          <a:p>
            <a:pPr marL="286385" marR="459105" indent="-274320" algn="just">
              <a:lnSpc>
                <a:spcPts val="2810"/>
              </a:lnSpc>
              <a:spcBef>
                <a:spcPts val="625"/>
              </a:spcBef>
              <a:buClr>
                <a:srgbClr val="0AD0D9"/>
              </a:buClr>
              <a:buSzPct val="94230"/>
              <a:buFont typeface="Wingdings"/>
              <a:buChar char=""/>
              <a:tabLst>
                <a:tab pos="369570" algn="l"/>
              </a:tabLst>
            </a:pPr>
            <a:r>
              <a:rPr lang="en-US" sz="2500" spc="45" dirty="0">
                <a:latin typeface="Times New Roman"/>
                <a:cs typeface="Times New Roman"/>
              </a:rPr>
              <a:t>Use</a:t>
            </a:r>
            <a:r>
              <a:rPr lang="en-US" sz="2500" spc="-114" dirty="0">
                <a:latin typeface="Times New Roman"/>
                <a:cs typeface="Times New Roman"/>
              </a:rPr>
              <a:t> </a:t>
            </a:r>
            <a:r>
              <a:rPr lang="en-US" sz="2500" spc="100" dirty="0">
                <a:latin typeface="Times New Roman"/>
                <a:cs typeface="Times New Roman"/>
              </a:rPr>
              <a:t>coolant</a:t>
            </a:r>
            <a:r>
              <a:rPr lang="en-US" sz="2500" spc="-105" dirty="0">
                <a:latin typeface="Times New Roman"/>
                <a:cs typeface="Times New Roman"/>
              </a:rPr>
              <a:t> </a:t>
            </a:r>
            <a:r>
              <a:rPr lang="en-US" sz="2500" spc="100" dirty="0">
                <a:latin typeface="Times New Roman"/>
                <a:cs typeface="Times New Roman"/>
              </a:rPr>
              <a:t>fluid</a:t>
            </a:r>
            <a:r>
              <a:rPr lang="en-US" sz="2500" spc="-40" dirty="0">
                <a:latin typeface="Times New Roman"/>
                <a:cs typeface="Times New Roman"/>
              </a:rPr>
              <a:t> </a:t>
            </a:r>
            <a:r>
              <a:rPr lang="en-US" sz="2500" spc="130" dirty="0">
                <a:latin typeface="Times New Roman"/>
                <a:cs typeface="Times New Roman"/>
              </a:rPr>
              <a:t>to</a:t>
            </a:r>
            <a:r>
              <a:rPr lang="en-US" sz="2500" spc="-145" dirty="0">
                <a:latin typeface="Times New Roman"/>
                <a:cs typeface="Times New Roman"/>
              </a:rPr>
              <a:t> </a:t>
            </a:r>
            <a:r>
              <a:rPr lang="en-US" sz="2500" spc="45" dirty="0">
                <a:latin typeface="Times New Roman"/>
                <a:cs typeface="Times New Roman"/>
              </a:rPr>
              <a:t>avoid </a:t>
            </a:r>
            <a:r>
              <a:rPr lang="en-US" sz="2500" spc="90" dirty="0">
                <a:latin typeface="Times New Roman"/>
                <a:cs typeface="Times New Roman"/>
              </a:rPr>
              <a:t>overheating</a:t>
            </a:r>
            <a:r>
              <a:rPr lang="en-US" sz="2500" spc="-80" dirty="0">
                <a:latin typeface="Times New Roman"/>
                <a:cs typeface="Times New Roman"/>
              </a:rPr>
              <a:t> </a:t>
            </a:r>
            <a:r>
              <a:rPr lang="en-US" sz="2500" spc="20" dirty="0">
                <a:latin typeface="Times New Roman"/>
                <a:cs typeface="Times New Roman"/>
              </a:rPr>
              <a:t>of</a:t>
            </a:r>
            <a:r>
              <a:rPr lang="en-US" sz="2500" spc="5" dirty="0">
                <a:latin typeface="Times New Roman"/>
                <a:cs typeface="Times New Roman"/>
              </a:rPr>
              <a:t> </a:t>
            </a:r>
            <a:r>
              <a:rPr lang="en-US" sz="2500" spc="110" dirty="0">
                <a:latin typeface="Times New Roman"/>
                <a:cs typeface="Times New Roman"/>
              </a:rPr>
              <a:t>specimen </a:t>
            </a:r>
            <a:r>
              <a:rPr lang="en-US" sz="2500" spc="160" dirty="0">
                <a:latin typeface="Times New Roman"/>
                <a:cs typeface="Times New Roman"/>
              </a:rPr>
              <a:t>and</a:t>
            </a:r>
            <a:r>
              <a:rPr lang="en-US" sz="2500" spc="-50" dirty="0">
                <a:latin typeface="Times New Roman"/>
                <a:cs typeface="Times New Roman"/>
              </a:rPr>
              <a:t> </a:t>
            </a:r>
            <a:r>
              <a:rPr lang="en-US" sz="2500" spc="75" dirty="0">
                <a:latin typeface="Times New Roman"/>
                <a:cs typeface="Times New Roman"/>
              </a:rPr>
              <a:t>possible</a:t>
            </a:r>
            <a:r>
              <a:rPr lang="en-US" sz="2500" spc="-145" dirty="0">
                <a:latin typeface="Times New Roman"/>
                <a:cs typeface="Times New Roman"/>
              </a:rPr>
              <a:t> </a:t>
            </a:r>
            <a:r>
              <a:rPr lang="en-US" sz="2500" spc="95" dirty="0">
                <a:latin typeface="Times New Roman"/>
                <a:cs typeface="Times New Roman"/>
              </a:rPr>
              <a:t>change</a:t>
            </a:r>
            <a:r>
              <a:rPr lang="en-US" sz="2500" spc="-60" dirty="0">
                <a:latin typeface="Times New Roman"/>
                <a:cs typeface="Times New Roman"/>
              </a:rPr>
              <a:t> </a:t>
            </a:r>
            <a:r>
              <a:rPr lang="en-US" sz="2500" spc="110" dirty="0">
                <a:latin typeface="Times New Roman"/>
                <a:cs typeface="Times New Roman"/>
              </a:rPr>
              <a:t>in</a:t>
            </a:r>
            <a:r>
              <a:rPr lang="en-US" sz="2500" spc="-40" dirty="0">
                <a:latin typeface="Times New Roman"/>
                <a:cs typeface="Times New Roman"/>
              </a:rPr>
              <a:t> </a:t>
            </a:r>
            <a:r>
              <a:rPr lang="en-US" sz="2500" spc="100" dirty="0">
                <a:latin typeface="Times New Roman"/>
                <a:cs typeface="Times New Roman"/>
              </a:rPr>
              <a:t>material</a:t>
            </a:r>
            <a:r>
              <a:rPr lang="en-US" sz="2500" spc="-70" dirty="0">
                <a:latin typeface="Times New Roman"/>
                <a:cs typeface="Times New Roman"/>
              </a:rPr>
              <a:t> </a:t>
            </a:r>
            <a:r>
              <a:rPr lang="en-US" sz="2500" spc="114" dirty="0">
                <a:latin typeface="Times New Roman"/>
                <a:cs typeface="Times New Roman"/>
              </a:rPr>
              <a:t>structure.</a:t>
            </a:r>
            <a:endParaRPr lang="en-US" sz="2500" dirty="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04800" y="365760"/>
            <a:ext cx="6172200" cy="4444807"/>
          </a:xfrm>
          <a:prstGeom prst="rect">
            <a:avLst/>
          </a:prstGeom>
        </p:spPr>
        <p:txBody>
          <a:bodyPr vert="horz" wrap="square" lIns="0" tIns="12700" rIns="0" bIns="0" rtlCol="0">
            <a:spAutoFit/>
          </a:bodyPr>
          <a:lstStyle/>
          <a:p>
            <a:pPr algn="just">
              <a:spcBef>
                <a:spcPts val="40"/>
              </a:spcBef>
              <a:buClr>
                <a:srgbClr val="0AD0D9"/>
              </a:buClr>
              <a:buFont typeface="Wingdings"/>
              <a:buChar char=""/>
            </a:pPr>
            <a:r>
              <a:rPr lang="en-US" sz="2400" b="1" spc="70" dirty="0">
                <a:latin typeface="Times New Roman"/>
                <a:cs typeface="Times New Roman"/>
              </a:rPr>
              <a:t>Sawing</a:t>
            </a:r>
            <a:r>
              <a:rPr lang="en-US" sz="2400" b="1" spc="-20" dirty="0">
                <a:latin typeface="Times New Roman"/>
                <a:cs typeface="Times New Roman"/>
              </a:rPr>
              <a:t> </a:t>
            </a:r>
            <a:r>
              <a:rPr lang="en-US" sz="2400" spc="15" dirty="0">
                <a:latin typeface="Times New Roman"/>
                <a:cs typeface="Times New Roman"/>
              </a:rPr>
              <a:t>is</a:t>
            </a:r>
            <a:r>
              <a:rPr lang="en-US" sz="2400" spc="-70" dirty="0">
                <a:latin typeface="Times New Roman"/>
                <a:cs typeface="Times New Roman"/>
              </a:rPr>
              <a:t> </a:t>
            </a:r>
            <a:r>
              <a:rPr lang="en-US" sz="2400" spc="95" dirty="0">
                <a:latin typeface="Times New Roman"/>
                <a:cs typeface="Times New Roman"/>
              </a:rPr>
              <a:t>perhaps</a:t>
            </a:r>
            <a:r>
              <a:rPr lang="en-US" sz="2400" spc="-80" dirty="0">
                <a:latin typeface="Times New Roman"/>
                <a:cs typeface="Times New Roman"/>
              </a:rPr>
              <a:t> </a:t>
            </a:r>
            <a:r>
              <a:rPr lang="en-US" sz="2400" spc="130" dirty="0">
                <a:latin typeface="Times New Roman"/>
                <a:cs typeface="Times New Roman"/>
              </a:rPr>
              <a:t>the</a:t>
            </a:r>
            <a:r>
              <a:rPr lang="en-US" sz="2400" spc="-114" dirty="0">
                <a:latin typeface="Times New Roman"/>
                <a:cs typeface="Times New Roman"/>
              </a:rPr>
              <a:t> </a:t>
            </a:r>
            <a:r>
              <a:rPr lang="en-US" sz="2400" spc="85" dirty="0">
                <a:latin typeface="Times New Roman"/>
                <a:cs typeface="Times New Roman"/>
              </a:rPr>
              <a:t>oldest</a:t>
            </a:r>
            <a:r>
              <a:rPr lang="en-US" sz="2400" spc="-60" dirty="0">
                <a:latin typeface="Times New Roman"/>
                <a:cs typeface="Times New Roman"/>
              </a:rPr>
              <a:t>  </a:t>
            </a:r>
            <a:r>
              <a:rPr lang="en-US" sz="2400" spc="135" dirty="0">
                <a:latin typeface="Times New Roman"/>
                <a:cs typeface="Times New Roman"/>
              </a:rPr>
              <a:t>method </a:t>
            </a:r>
            <a:r>
              <a:rPr lang="en-US" sz="2400" spc="15" dirty="0">
                <a:latin typeface="Times New Roman"/>
                <a:cs typeface="Times New Roman"/>
              </a:rPr>
              <a:t>of</a:t>
            </a:r>
            <a:r>
              <a:rPr lang="en-US" sz="2400" spc="-5" dirty="0">
                <a:latin typeface="Times New Roman"/>
                <a:cs typeface="Times New Roman"/>
              </a:rPr>
              <a:t> </a:t>
            </a:r>
            <a:r>
              <a:rPr lang="en-US" sz="2400" spc="75" dirty="0">
                <a:latin typeface="Times New Roman"/>
                <a:cs typeface="Times New Roman"/>
              </a:rPr>
              <a:t>sectioning</a:t>
            </a:r>
            <a:r>
              <a:rPr lang="en-US" sz="2400" spc="-40" dirty="0">
                <a:latin typeface="Times New Roman"/>
                <a:cs typeface="Times New Roman"/>
              </a:rPr>
              <a:t> </a:t>
            </a:r>
            <a:r>
              <a:rPr lang="en-US" sz="2400" spc="140" dirty="0">
                <a:latin typeface="Times New Roman"/>
                <a:cs typeface="Times New Roman"/>
              </a:rPr>
              <a:t>that</a:t>
            </a:r>
            <a:r>
              <a:rPr lang="en-US" sz="2400" spc="-50" dirty="0">
                <a:latin typeface="Times New Roman"/>
                <a:cs typeface="Times New Roman"/>
              </a:rPr>
              <a:t> </a:t>
            </a:r>
            <a:r>
              <a:rPr lang="en-US" sz="2400" spc="15" dirty="0">
                <a:latin typeface="Times New Roman"/>
                <a:cs typeface="Times New Roman"/>
              </a:rPr>
              <a:t>is</a:t>
            </a:r>
            <a:r>
              <a:rPr lang="en-US" sz="2400" spc="-90" dirty="0">
                <a:latin typeface="Times New Roman"/>
                <a:cs typeface="Times New Roman"/>
              </a:rPr>
              <a:t> </a:t>
            </a:r>
            <a:r>
              <a:rPr lang="en-US" sz="2400" spc="40" dirty="0">
                <a:latin typeface="Times New Roman"/>
                <a:cs typeface="Times New Roman"/>
              </a:rPr>
              <a:t>still</a:t>
            </a:r>
            <a:r>
              <a:rPr lang="en-US" sz="2400" spc="-35" dirty="0">
                <a:latin typeface="Times New Roman"/>
                <a:cs typeface="Times New Roman"/>
              </a:rPr>
              <a:t> </a:t>
            </a:r>
            <a:r>
              <a:rPr lang="en-US" sz="2400" spc="95" dirty="0">
                <a:latin typeface="Times New Roman"/>
                <a:cs typeface="Times New Roman"/>
              </a:rPr>
              <a:t>used</a:t>
            </a:r>
            <a:r>
              <a:rPr lang="en-US" sz="2400" spc="-10" dirty="0">
                <a:latin typeface="Times New Roman"/>
                <a:cs typeface="Times New Roman"/>
              </a:rPr>
              <a:t> </a:t>
            </a:r>
            <a:r>
              <a:rPr lang="en-US" sz="2400" spc="20" dirty="0">
                <a:latin typeface="Times New Roman"/>
                <a:cs typeface="Times New Roman"/>
              </a:rPr>
              <a:t>today.</a:t>
            </a:r>
            <a:r>
              <a:rPr lang="en-US" sz="2400" spc="5" dirty="0">
                <a:latin typeface="Times New Roman"/>
                <a:cs typeface="Times New Roman"/>
              </a:rPr>
              <a:t> </a:t>
            </a:r>
            <a:r>
              <a:rPr lang="en-US" sz="2400" spc="60" dirty="0">
                <a:latin typeface="Times New Roman"/>
                <a:cs typeface="Times New Roman"/>
              </a:rPr>
              <a:t>It</a:t>
            </a:r>
            <a:r>
              <a:rPr lang="en-US" sz="2400" spc="-100" dirty="0">
                <a:latin typeface="Times New Roman"/>
                <a:cs typeface="Times New Roman"/>
              </a:rPr>
              <a:t> </a:t>
            </a:r>
            <a:r>
              <a:rPr lang="en-US" sz="2400" spc="90" dirty="0">
                <a:latin typeface="Times New Roman"/>
                <a:cs typeface="Times New Roman"/>
              </a:rPr>
              <a:t>can</a:t>
            </a:r>
            <a:r>
              <a:rPr lang="en-US" sz="2400" spc="-30" dirty="0">
                <a:latin typeface="Times New Roman"/>
                <a:cs typeface="Times New Roman"/>
              </a:rPr>
              <a:t> </a:t>
            </a:r>
            <a:r>
              <a:rPr lang="en-US" sz="2400" spc="90" dirty="0">
                <a:latin typeface="Times New Roman"/>
                <a:cs typeface="Times New Roman"/>
              </a:rPr>
              <a:t>be </a:t>
            </a:r>
            <a:r>
              <a:rPr lang="en-US" sz="2400" spc="70" dirty="0">
                <a:latin typeface="Times New Roman"/>
                <a:cs typeface="Times New Roman"/>
              </a:rPr>
              <a:t>accomplished</a:t>
            </a:r>
            <a:r>
              <a:rPr lang="en-US" sz="2400" spc="-60" dirty="0">
                <a:latin typeface="Times New Roman"/>
                <a:cs typeface="Times New Roman"/>
              </a:rPr>
              <a:t> </a:t>
            </a:r>
            <a:r>
              <a:rPr lang="en-US" sz="2400" spc="90" dirty="0">
                <a:latin typeface="Times New Roman"/>
                <a:cs typeface="Times New Roman"/>
              </a:rPr>
              <a:t>with</a:t>
            </a:r>
            <a:r>
              <a:rPr lang="en-US" sz="2400" spc="-80" dirty="0">
                <a:latin typeface="Times New Roman"/>
                <a:cs typeface="Times New Roman"/>
              </a:rPr>
              <a:t> </a:t>
            </a:r>
            <a:r>
              <a:rPr lang="en-US" sz="2400" spc="75" dirty="0">
                <a:latin typeface="Times New Roman"/>
                <a:cs typeface="Times New Roman"/>
              </a:rPr>
              <a:t>a</a:t>
            </a:r>
            <a:r>
              <a:rPr lang="en-US" sz="2400" spc="-60" dirty="0">
                <a:latin typeface="Times New Roman"/>
                <a:cs typeface="Times New Roman"/>
              </a:rPr>
              <a:t> </a:t>
            </a:r>
            <a:r>
              <a:rPr lang="en-US" sz="2400" spc="110" dirty="0">
                <a:latin typeface="Times New Roman"/>
                <a:cs typeface="Times New Roman"/>
              </a:rPr>
              <a:t>hand-held</a:t>
            </a:r>
            <a:r>
              <a:rPr lang="en-US" sz="2400" spc="-10" dirty="0">
                <a:latin typeface="Times New Roman"/>
                <a:cs typeface="Times New Roman"/>
              </a:rPr>
              <a:t> </a:t>
            </a:r>
            <a:r>
              <a:rPr lang="en-US" sz="2400" spc="30" dirty="0">
                <a:latin typeface="Times New Roman"/>
                <a:cs typeface="Times New Roman"/>
              </a:rPr>
              <a:t>hacksaw,</a:t>
            </a:r>
            <a:r>
              <a:rPr lang="en-US" sz="2400" dirty="0">
                <a:latin typeface="Times New Roman"/>
                <a:cs typeface="Times New Roman"/>
              </a:rPr>
              <a:t> </a:t>
            </a:r>
            <a:r>
              <a:rPr lang="en-US" sz="2400" spc="140" dirty="0">
                <a:latin typeface="Times New Roman"/>
                <a:cs typeface="Times New Roman"/>
              </a:rPr>
              <a:t>but </a:t>
            </a:r>
          </a:p>
          <a:p>
            <a:pPr algn="just">
              <a:spcBef>
                <a:spcPts val="40"/>
              </a:spcBef>
              <a:buClr>
                <a:srgbClr val="0AD0D9"/>
              </a:buClr>
            </a:pPr>
            <a:r>
              <a:rPr lang="en-US" sz="2400" spc="80" dirty="0">
                <a:latin typeface="Times New Roman"/>
                <a:cs typeface="Times New Roman"/>
              </a:rPr>
              <a:t>it</a:t>
            </a:r>
            <a:r>
              <a:rPr lang="en-US" sz="2400" spc="-110" dirty="0">
                <a:latin typeface="Times New Roman"/>
                <a:cs typeface="Times New Roman"/>
              </a:rPr>
              <a:t> </a:t>
            </a:r>
            <a:r>
              <a:rPr lang="en-US" sz="2400" spc="90" dirty="0">
                <a:latin typeface="Times New Roman"/>
                <a:cs typeface="Times New Roman"/>
              </a:rPr>
              <a:t>can</a:t>
            </a:r>
            <a:r>
              <a:rPr lang="en-US" sz="2400" spc="-105" dirty="0">
                <a:latin typeface="Times New Roman"/>
                <a:cs typeface="Times New Roman"/>
              </a:rPr>
              <a:t> </a:t>
            </a:r>
            <a:r>
              <a:rPr lang="en-US" sz="2400" spc="75" dirty="0">
                <a:latin typeface="Times New Roman"/>
                <a:cs typeface="Times New Roman"/>
              </a:rPr>
              <a:t>alter</a:t>
            </a:r>
            <a:r>
              <a:rPr lang="en-US" sz="2400" spc="-105" dirty="0">
                <a:latin typeface="Times New Roman"/>
                <a:cs typeface="Times New Roman"/>
              </a:rPr>
              <a:t> </a:t>
            </a:r>
            <a:r>
              <a:rPr lang="en-US" sz="2400" spc="130" dirty="0">
                <a:latin typeface="Times New Roman"/>
                <a:cs typeface="Times New Roman"/>
              </a:rPr>
              <a:t>the</a:t>
            </a:r>
            <a:r>
              <a:rPr lang="en-US" sz="2400" spc="-55" dirty="0">
                <a:latin typeface="Times New Roman"/>
                <a:cs typeface="Times New Roman"/>
              </a:rPr>
              <a:t> </a:t>
            </a:r>
            <a:r>
              <a:rPr lang="en-US" sz="2400" spc="95" dirty="0">
                <a:latin typeface="Times New Roman"/>
                <a:cs typeface="Times New Roman"/>
              </a:rPr>
              <a:t>microstructure.</a:t>
            </a:r>
          </a:p>
          <a:p>
            <a:pPr algn="just">
              <a:spcBef>
                <a:spcPts val="40"/>
              </a:spcBef>
              <a:buClr>
                <a:srgbClr val="0AD0D9"/>
              </a:buClr>
            </a:pPr>
            <a:endParaRPr lang="en-US" sz="2400" dirty="0">
              <a:latin typeface="Times New Roman"/>
              <a:cs typeface="Times New Roman"/>
            </a:endParaRPr>
          </a:p>
          <a:p>
            <a:pPr algn="just">
              <a:spcBef>
                <a:spcPts val="40"/>
              </a:spcBef>
              <a:buClr>
                <a:srgbClr val="0AD0D9"/>
              </a:buClr>
              <a:buFont typeface="Wingdings"/>
              <a:buChar char=""/>
            </a:pPr>
            <a:r>
              <a:rPr lang="en-US" sz="2400" b="1" spc="50" dirty="0">
                <a:latin typeface="Times New Roman"/>
                <a:cs typeface="Times New Roman"/>
              </a:rPr>
              <a:t>Abrasive </a:t>
            </a:r>
            <a:r>
              <a:rPr lang="en-US" sz="2400" b="1" spc="125" dirty="0">
                <a:latin typeface="Times New Roman"/>
                <a:cs typeface="Times New Roman"/>
              </a:rPr>
              <a:t>Wheel Sectioning: </a:t>
            </a:r>
            <a:r>
              <a:rPr lang="en-US" sz="2400" spc="80" dirty="0">
                <a:latin typeface="Times New Roman"/>
                <a:cs typeface="Times New Roman"/>
              </a:rPr>
              <a:t>The </a:t>
            </a:r>
            <a:r>
              <a:rPr lang="en-US" sz="2400" spc="110" dirty="0">
                <a:latin typeface="Times New Roman"/>
                <a:cs typeface="Times New Roman"/>
              </a:rPr>
              <a:t>most </a:t>
            </a:r>
            <a:r>
              <a:rPr lang="en-US" sz="2400" spc="90" dirty="0">
                <a:latin typeface="Times New Roman"/>
                <a:cs typeface="Times New Roman"/>
              </a:rPr>
              <a:t>popular </a:t>
            </a:r>
            <a:r>
              <a:rPr lang="en-US" sz="2400" spc="135" dirty="0">
                <a:latin typeface="Times New Roman"/>
                <a:cs typeface="Times New Roman"/>
              </a:rPr>
              <a:t>method </a:t>
            </a:r>
            <a:r>
              <a:rPr lang="en-US" sz="2400" spc="15" dirty="0">
                <a:latin typeface="Times New Roman"/>
                <a:cs typeface="Times New Roman"/>
              </a:rPr>
              <a:t>of  </a:t>
            </a:r>
            <a:r>
              <a:rPr lang="en-US" sz="2400" spc="75" dirty="0">
                <a:latin typeface="Times New Roman"/>
                <a:cs typeface="Times New Roman"/>
              </a:rPr>
              <a:t>sectioning</a:t>
            </a:r>
            <a:r>
              <a:rPr lang="en-US" sz="2400" spc="-10" dirty="0">
                <a:latin typeface="Times New Roman"/>
                <a:cs typeface="Times New Roman"/>
              </a:rPr>
              <a:t> </a:t>
            </a:r>
            <a:r>
              <a:rPr lang="en-US" sz="2400" spc="15" dirty="0">
                <a:latin typeface="Times New Roman"/>
                <a:cs typeface="Times New Roman"/>
              </a:rPr>
              <a:t>is</a:t>
            </a:r>
            <a:r>
              <a:rPr lang="en-US" sz="2400" spc="-100" dirty="0">
                <a:latin typeface="Times New Roman"/>
                <a:cs typeface="Times New Roman"/>
              </a:rPr>
              <a:t> </a:t>
            </a:r>
            <a:r>
              <a:rPr lang="en-US" sz="2400" spc="90" dirty="0">
                <a:latin typeface="Times New Roman"/>
                <a:cs typeface="Times New Roman"/>
              </a:rPr>
              <a:t>with</a:t>
            </a:r>
            <a:r>
              <a:rPr lang="en-US" sz="2400" spc="-75" dirty="0">
                <a:latin typeface="Times New Roman"/>
                <a:cs typeface="Times New Roman"/>
              </a:rPr>
              <a:t> </a:t>
            </a:r>
            <a:r>
              <a:rPr lang="en-US" sz="2400" spc="40" dirty="0">
                <a:latin typeface="Times New Roman"/>
                <a:cs typeface="Times New Roman"/>
              </a:rPr>
              <a:t>abrasive</a:t>
            </a:r>
            <a:r>
              <a:rPr lang="en-US" sz="2400" spc="-105" dirty="0">
                <a:latin typeface="Times New Roman"/>
                <a:cs typeface="Times New Roman"/>
              </a:rPr>
              <a:t> </a:t>
            </a:r>
            <a:r>
              <a:rPr lang="en-US" sz="2400" spc="50" dirty="0">
                <a:latin typeface="Times New Roman"/>
                <a:cs typeface="Times New Roman"/>
              </a:rPr>
              <a:t>cut-off</a:t>
            </a:r>
            <a:r>
              <a:rPr lang="en-US" sz="2400" spc="-10" dirty="0">
                <a:latin typeface="Times New Roman"/>
                <a:cs typeface="Times New Roman"/>
              </a:rPr>
              <a:t> </a:t>
            </a:r>
            <a:r>
              <a:rPr lang="en-US" sz="2400" spc="45" dirty="0">
                <a:latin typeface="Times New Roman"/>
                <a:cs typeface="Times New Roman"/>
              </a:rPr>
              <a:t>wheels.</a:t>
            </a:r>
            <a:r>
              <a:rPr lang="en-US" sz="2400" spc="-25" dirty="0">
                <a:latin typeface="Times New Roman"/>
                <a:cs typeface="Times New Roman"/>
              </a:rPr>
              <a:t> </a:t>
            </a:r>
            <a:r>
              <a:rPr lang="en-US" sz="2400" spc="85" dirty="0">
                <a:latin typeface="Times New Roman"/>
                <a:cs typeface="Times New Roman"/>
              </a:rPr>
              <a:t>Wheels</a:t>
            </a:r>
            <a:r>
              <a:rPr lang="en-US" sz="2400" spc="-55" dirty="0">
                <a:latin typeface="Times New Roman"/>
                <a:cs typeface="Times New Roman"/>
              </a:rPr>
              <a:t> </a:t>
            </a:r>
            <a:r>
              <a:rPr lang="en-US" sz="2400" spc="120" dirty="0">
                <a:latin typeface="Times New Roman"/>
                <a:cs typeface="Times New Roman"/>
              </a:rPr>
              <a:t>made</a:t>
            </a:r>
            <a:r>
              <a:rPr lang="en-US" sz="2400" spc="-105" dirty="0">
                <a:latin typeface="Times New Roman"/>
                <a:cs typeface="Times New Roman"/>
              </a:rPr>
              <a:t> </a:t>
            </a:r>
            <a:r>
              <a:rPr lang="en-US" sz="2400" spc="15" dirty="0">
                <a:latin typeface="Times New Roman"/>
                <a:cs typeface="Times New Roman"/>
              </a:rPr>
              <a:t>of</a:t>
            </a:r>
            <a:r>
              <a:rPr lang="en-US" sz="2400" dirty="0">
                <a:latin typeface="Times New Roman"/>
                <a:cs typeface="Times New Roman"/>
              </a:rPr>
              <a:t> </a:t>
            </a:r>
            <a:r>
              <a:rPr lang="en-US" sz="2400" spc="40" dirty="0">
                <a:latin typeface="Times New Roman"/>
                <a:cs typeface="Times New Roman"/>
              </a:rPr>
              <a:t>silicon  </a:t>
            </a:r>
            <a:r>
              <a:rPr lang="en-US" sz="2400" spc="65" dirty="0">
                <a:latin typeface="Times New Roman"/>
                <a:cs typeface="Times New Roman"/>
              </a:rPr>
              <a:t>carbide, </a:t>
            </a:r>
            <a:r>
              <a:rPr lang="en-US" sz="2400" spc="114" dirty="0">
                <a:latin typeface="Times New Roman"/>
                <a:cs typeface="Times New Roman"/>
              </a:rPr>
              <a:t>aluminum </a:t>
            </a:r>
            <a:r>
              <a:rPr lang="en-US" sz="2400" spc="35" dirty="0">
                <a:latin typeface="Times New Roman"/>
                <a:cs typeface="Times New Roman"/>
              </a:rPr>
              <a:t>oxide, </a:t>
            </a:r>
            <a:r>
              <a:rPr lang="en-US" sz="2400" spc="135" dirty="0">
                <a:latin typeface="Times New Roman"/>
                <a:cs typeface="Times New Roman"/>
              </a:rPr>
              <a:t>and </a:t>
            </a:r>
            <a:r>
              <a:rPr lang="en-US" sz="2400" spc="105" dirty="0">
                <a:latin typeface="Times New Roman"/>
                <a:cs typeface="Times New Roman"/>
              </a:rPr>
              <a:t>diamonds </a:t>
            </a:r>
            <a:r>
              <a:rPr lang="en-US" sz="2400" spc="70" dirty="0">
                <a:latin typeface="Times New Roman"/>
                <a:cs typeface="Times New Roman"/>
              </a:rPr>
              <a:t>are </a:t>
            </a:r>
            <a:r>
              <a:rPr lang="en-US" sz="2400" spc="95" dirty="0">
                <a:latin typeface="Times New Roman"/>
                <a:cs typeface="Times New Roman"/>
              </a:rPr>
              <a:t>used </a:t>
            </a:r>
            <a:r>
              <a:rPr lang="en-US" sz="2400" spc="90" dirty="0">
                <a:latin typeface="Times New Roman"/>
                <a:cs typeface="Times New Roman"/>
              </a:rPr>
              <a:t>in </a:t>
            </a:r>
            <a:r>
              <a:rPr lang="en-US" sz="2400" spc="130" dirty="0">
                <a:latin typeface="Times New Roman"/>
                <a:cs typeface="Times New Roman"/>
              </a:rPr>
              <a:t>the  </a:t>
            </a:r>
            <a:r>
              <a:rPr lang="en-US" sz="2400" spc="75" dirty="0">
                <a:latin typeface="Times New Roman"/>
                <a:cs typeface="Times New Roman"/>
              </a:rPr>
              <a:t>sectioning </a:t>
            </a:r>
            <a:r>
              <a:rPr lang="en-US" sz="2400" spc="45" dirty="0">
                <a:latin typeface="Times New Roman"/>
                <a:cs typeface="Times New Roman"/>
              </a:rPr>
              <a:t>process. </a:t>
            </a:r>
            <a:r>
              <a:rPr lang="en-US" sz="2400" spc="125" dirty="0">
                <a:latin typeface="Times New Roman"/>
                <a:cs typeface="Times New Roman"/>
              </a:rPr>
              <a:t>With </a:t>
            </a:r>
            <a:r>
              <a:rPr lang="en-US" sz="2400" spc="90" dirty="0">
                <a:latin typeface="Times New Roman"/>
                <a:cs typeface="Times New Roman"/>
              </a:rPr>
              <a:t>this </a:t>
            </a:r>
            <a:r>
              <a:rPr lang="en-US" sz="2400" spc="75" dirty="0">
                <a:latin typeface="Times New Roman"/>
                <a:cs typeface="Times New Roman"/>
              </a:rPr>
              <a:t>type </a:t>
            </a:r>
            <a:r>
              <a:rPr lang="en-US" sz="2400" spc="15" dirty="0">
                <a:latin typeface="Times New Roman"/>
                <a:cs typeface="Times New Roman"/>
              </a:rPr>
              <a:t>of </a:t>
            </a:r>
            <a:r>
              <a:rPr lang="en-US" sz="2400" spc="70" dirty="0">
                <a:latin typeface="Times New Roman"/>
                <a:cs typeface="Times New Roman"/>
              </a:rPr>
              <a:t>sectioning, </a:t>
            </a:r>
            <a:r>
              <a:rPr lang="en-US" sz="2400" spc="130" dirty="0">
                <a:latin typeface="Times New Roman"/>
                <a:cs typeface="Times New Roman"/>
              </a:rPr>
              <a:t>the  </a:t>
            </a:r>
            <a:r>
              <a:rPr lang="en-US" sz="2400" spc="85" dirty="0">
                <a:latin typeface="Times New Roman"/>
                <a:cs typeface="Times New Roman"/>
              </a:rPr>
              <a:t>metallographer</a:t>
            </a:r>
            <a:r>
              <a:rPr lang="en-US" sz="2400" spc="-114" dirty="0">
                <a:latin typeface="Times New Roman"/>
                <a:cs typeface="Times New Roman"/>
              </a:rPr>
              <a:t> </a:t>
            </a:r>
            <a:r>
              <a:rPr lang="en-US" sz="2400" spc="90" dirty="0">
                <a:latin typeface="Times New Roman"/>
                <a:cs typeface="Times New Roman"/>
              </a:rPr>
              <a:t>has</a:t>
            </a:r>
            <a:r>
              <a:rPr lang="en-US" sz="2400" spc="-50" dirty="0">
                <a:latin typeface="Times New Roman"/>
                <a:cs typeface="Times New Roman"/>
              </a:rPr>
              <a:t> </a:t>
            </a:r>
            <a:r>
              <a:rPr lang="en-US" sz="2400" spc="105" dirty="0">
                <a:latin typeface="Times New Roman"/>
                <a:cs typeface="Times New Roman"/>
              </a:rPr>
              <a:t>more</a:t>
            </a:r>
            <a:r>
              <a:rPr lang="en-US" sz="2400" spc="-114" dirty="0">
                <a:latin typeface="Times New Roman"/>
                <a:cs typeface="Times New Roman"/>
              </a:rPr>
              <a:t> </a:t>
            </a:r>
            <a:r>
              <a:rPr lang="en-US" sz="2400" spc="80" dirty="0">
                <a:latin typeface="Times New Roman"/>
                <a:cs typeface="Times New Roman"/>
              </a:rPr>
              <a:t>control</a:t>
            </a:r>
            <a:r>
              <a:rPr lang="en-US" sz="2400" spc="-65" dirty="0">
                <a:latin typeface="Times New Roman"/>
                <a:cs typeface="Times New Roman"/>
              </a:rPr>
              <a:t> </a:t>
            </a:r>
            <a:r>
              <a:rPr lang="en-US" sz="2400" spc="35" dirty="0">
                <a:latin typeface="Times New Roman"/>
                <a:cs typeface="Times New Roman"/>
              </a:rPr>
              <a:t>over</a:t>
            </a:r>
            <a:r>
              <a:rPr lang="en-US" sz="2400" spc="-105" dirty="0">
                <a:latin typeface="Times New Roman"/>
                <a:cs typeface="Times New Roman"/>
              </a:rPr>
              <a:t> </a:t>
            </a:r>
            <a:r>
              <a:rPr lang="en-US" sz="2400" spc="130" dirty="0">
                <a:latin typeface="Times New Roman"/>
                <a:cs typeface="Times New Roman"/>
              </a:rPr>
              <a:t>the</a:t>
            </a:r>
            <a:r>
              <a:rPr lang="en-US" sz="2400" spc="-100" dirty="0">
                <a:latin typeface="Times New Roman"/>
                <a:cs typeface="Times New Roman"/>
              </a:rPr>
              <a:t> </a:t>
            </a:r>
            <a:r>
              <a:rPr lang="en-US" sz="2400" spc="85" dirty="0">
                <a:latin typeface="Times New Roman"/>
                <a:cs typeface="Times New Roman"/>
              </a:rPr>
              <a:t>conditions</a:t>
            </a:r>
            <a:r>
              <a:rPr lang="en-US" sz="2400" spc="-90" dirty="0">
                <a:latin typeface="Times New Roman"/>
                <a:cs typeface="Times New Roman"/>
              </a:rPr>
              <a:t> </a:t>
            </a:r>
            <a:r>
              <a:rPr lang="en-US" sz="2400" spc="95" dirty="0">
                <a:latin typeface="Times New Roman"/>
                <a:cs typeface="Times New Roman"/>
              </a:rPr>
              <a:t>used.</a:t>
            </a:r>
            <a:endParaRPr lang="en-US" sz="2400" dirty="0">
              <a:latin typeface="Times New Roman"/>
              <a:cs typeface="Times New Roman"/>
            </a:endParaRPr>
          </a:p>
        </p:txBody>
      </p:sp>
      <p:sp>
        <p:nvSpPr>
          <p:cNvPr id="9" name="object 9"/>
          <p:cNvSpPr/>
          <p:nvPr/>
        </p:nvSpPr>
        <p:spPr>
          <a:xfrm>
            <a:off x="6598920" y="365760"/>
            <a:ext cx="2514600" cy="2016355"/>
          </a:xfrm>
          <a:prstGeom prst="rect">
            <a:avLst/>
          </a:prstGeom>
          <a:blipFill>
            <a:blip r:embed="rId2" cstate="print"/>
            <a:stretch>
              <a:fillRect/>
            </a:stretch>
          </a:blipFill>
        </p:spPr>
        <p:txBody>
          <a:bodyPr wrap="square" lIns="0" tIns="0" rIns="0" bIns="0" rtlCol="0"/>
          <a:lstStyle/>
          <a:p>
            <a:endParaRPr dirty="0"/>
          </a:p>
        </p:txBody>
      </p:sp>
      <p:sp>
        <p:nvSpPr>
          <p:cNvPr id="10" name="object 10"/>
          <p:cNvSpPr/>
          <p:nvPr/>
        </p:nvSpPr>
        <p:spPr>
          <a:xfrm>
            <a:off x="845820" y="4820412"/>
            <a:ext cx="3276600" cy="2037588"/>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602480" y="4810567"/>
            <a:ext cx="3352800" cy="203758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58127" y="384009"/>
            <a:ext cx="7719695" cy="690574"/>
          </a:xfrm>
          <a:prstGeom prst="rect">
            <a:avLst/>
          </a:prstGeom>
        </p:spPr>
        <p:txBody>
          <a:bodyPr vert="horz" wrap="square" lIns="0" tIns="13335" rIns="0" bIns="0" rtlCol="0">
            <a:spAutoFit/>
          </a:bodyPr>
          <a:lstStyle/>
          <a:p>
            <a:pPr marL="12700">
              <a:lnSpc>
                <a:spcPct val="100000"/>
              </a:lnSpc>
              <a:spcBef>
                <a:spcPts val="105"/>
              </a:spcBef>
            </a:pPr>
            <a:r>
              <a:rPr sz="4400" b="1" dirty="0">
                <a:latin typeface="Times New Roman" panose="02020603050405020304" pitchFamily="18" charset="0"/>
                <a:cs typeface="Times New Roman" panose="02020603050405020304" pitchFamily="18" charset="0"/>
              </a:rPr>
              <a:t>Machines </a:t>
            </a:r>
            <a:r>
              <a:rPr sz="4400" b="1" spc="-5" dirty="0">
                <a:latin typeface="Times New Roman" panose="02020603050405020304" pitchFamily="18" charset="0"/>
                <a:cs typeface="Times New Roman" panose="02020603050405020304" pitchFamily="18" charset="0"/>
              </a:rPr>
              <a:t>used </a:t>
            </a:r>
            <a:r>
              <a:rPr sz="4400" b="1" spc="-40" dirty="0">
                <a:latin typeface="Times New Roman" panose="02020603050405020304" pitchFamily="18" charset="0"/>
                <a:cs typeface="Times New Roman" panose="02020603050405020304" pitchFamily="18" charset="0"/>
              </a:rPr>
              <a:t>for</a:t>
            </a:r>
            <a:r>
              <a:rPr sz="4400" b="1" spc="-80" dirty="0">
                <a:latin typeface="Times New Roman" panose="02020603050405020304" pitchFamily="18" charset="0"/>
                <a:cs typeface="Times New Roman" panose="02020603050405020304" pitchFamily="18" charset="0"/>
              </a:rPr>
              <a:t> </a:t>
            </a:r>
            <a:r>
              <a:rPr sz="4400" b="1" spc="-5" dirty="0">
                <a:latin typeface="Times New Roman" panose="02020603050405020304" pitchFamily="18" charset="0"/>
                <a:cs typeface="Times New Roman" panose="02020603050405020304" pitchFamily="18" charset="0"/>
              </a:rPr>
              <a:t>sectioning:</a:t>
            </a:r>
            <a:endParaRPr sz="4400" b="1" dirty="0">
              <a:latin typeface="Times New Roman" panose="02020603050405020304" pitchFamily="18" charset="0"/>
              <a:cs typeface="Times New Roman" panose="02020603050405020304" pitchFamily="18" charset="0"/>
            </a:endParaRPr>
          </a:p>
        </p:txBody>
      </p:sp>
      <p:sp>
        <p:nvSpPr>
          <p:cNvPr id="9" name="object 9"/>
          <p:cNvSpPr/>
          <p:nvPr/>
        </p:nvSpPr>
        <p:spPr>
          <a:xfrm>
            <a:off x="963227" y="1475994"/>
            <a:ext cx="2781300" cy="2534412"/>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5196166" y="1181100"/>
            <a:ext cx="2566416" cy="4495800"/>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5715000" y="5707380"/>
            <a:ext cx="2566416" cy="566181"/>
          </a:xfrm>
          <a:prstGeom prst="rect">
            <a:avLst/>
          </a:prstGeom>
        </p:spPr>
        <p:txBody>
          <a:bodyPr vert="horz" wrap="square" lIns="0" tIns="12065" rIns="0" bIns="0" rtlCol="0">
            <a:spAutoFit/>
          </a:bodyPr>
          <a:lstStyle/>
          <a:p>
            <a:pPr marL="12700">
              <a:lnSpc>
                <a:spcPct val="100000"/>
              </a:lnSpc>
              <a:spcBef>
                <a:spcPts val="95"/>
              </a:spcBef>
            </a:pPr>
            <a:r>
              <a:rPr sz="3600" spc="10" dirty="0">
                <a:latin typeface="Times New Roman"/>
                <a:cs typeface="Times New Roman"/>
              </a:rPr>
              <a:t>EDM</a:t>
            </a:r>
            <a:endParaRPr sz="3600" dirty="0">
              <a:latin typeface="Times New Roman"/>
              <a:cs typeface="Times New Roman"/>
            </a:endParaRPr>
          </a:p>
        </p:txBody>
      </p:sp>
      <p:sp>
        <p:nvSpPr>
          <p:cNvPr id="12" name="TextBox 11"/>
          <p:cNvSpPr txBox="1"/>
          <p:nvPr/>
        </p:nvSpPr>
        <p:spPr>
          <a:xfrm>
            <a:off x="533400" y="4114800"/>
            <a:ext cx="3121367" cy="646331"/>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Abrasive Cutter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p:cNvSpPr txBox="1">
            <a:spLocks noGrp="1"/>
          </p:cNvSpPr>
          <p:nvPr>
            <p:ph type="title"/>
          </p:nvPr>
        </p:nvSpPr>
        <p:spPr>
          <a:xfrm>
            <a:off x="305053" y="381000"/>
            <a:ext cx="2908300" cy="690574"/>
          </a:xfrm>
          <a:prstGeom prst="rect">
            <a:avLst/>
          </a:prstGeom>
        </p:spPr>
        <p:txBody>
          <a:bodyPr vert="horz" wrap="square" lIns="0" tIns="13335" rIns="0" bIns="0" rtlCol="0">
            <a:spAutoFit/>
          </a:bodyPr>
          <a:lstStyle/>
          <a:p>
            <a:pPr marL="12700">
              <a:lnSpc>
                <a:spcPct val="100000"/>
              </a:lnSpc>
              <a:spcBef>
                <a:spcPts val="105"/>
              </a:spcBef>
            </a:pPr>
            <a:r>
              <a:rPr lang="en-US" sz="4400" b="1" spc="-10" dirty="0">
                <a:latin typeface="Times New Roman" panose="02020603050405020304" pitchFamily="18" charset="0"/>
                <a:cs typeface="Times New Roman" panose="02020603050405020304" pitchFamily="18" charset="0"/>
              </a:rPr>
              <a:t>Mounting</a:t>
            </a:r>
            <a:endParaRPr sz="4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91693" y="1432560"/>
            <a:ext cx="3962400" cy="4154984"/>
          </a:xfrm>
          <a:prstGeom prst="rect">
            <a:avLst/>
          </a:prstGeom>
          <a:noFill/>
        </p:spPr>
        <p:txBody>
          <a:bodyPr wrap="square" rtlCol="0">
            <a:spAutoFit/>
          </a:bodyPr>
          <a:lstStyle/>
          <a:p>
            <a:pPr algn="just"/>
            <a:r>
              <a:rPr lang="en-US" sz="2400" b="1" spc="120" dirty="0">
                <a:latin typeface="Times New Roman"/>
                <a:cs typeface="Times New Roman"/>
              </a:rPr>
              <a:t>Mounting</a:t>
            </a:r>
            <a:r>
              <a:rPr lang="en-US" sz="2400" spc="120" dirty="0">
                <a:latin typeface="Times New Roman"/>
                <a:cs typeface="Times New Roman"/>
              </a:rPr>
              <a:t>. </a:t>
            </a:r>
            <a:r>
              <a:rPr lang="en-US" sz="2400" spc="40" dirty="0">
                <a:latin typeface="Times New Roman"/>
                <a:cs typeface="Times New Roman"/>
              </a:rPr>
              <a:t>Small </a:t>
            </a:r>
            <a:r>
              <a:rPr lang="en-US" sz="2400" spc="20" dirty="0">
                <a:latin typeface="Times New Roman"/>
                <a:cs typeface="Times New Roman"/>
              </a:rPr>
              <a:t>samples  </a:t>
            </a:r>
            <a:r>
              <a:rPr lang="en-US" sz="2400" spc="105" dirty="0">
                <a:latin typeface="Times New Roman"/>
                <a:cs typeface="Times New Roman"/>
              </a:rPr>
              <a:t>can be </a:t>
            </a:r>
            <a:r>
              <a:rPr lang="en-US" sz="2400" spc="50" dirty="0">
                <a:latin typeface="Times New Roman"/>
                <a:cs typeface="Times New Roman"/>
              </a:rPr>
              <a:t>difficult </a:t>
            </a:r>
            <a:r>
              <a:rPr lang="en-US" sz="2400" spc="120" dirty="0">
                <a:latin typeface="Times New Roman"/>
                <a:cs typeface="Times New Roman"/>
              </a:rPr>
              <a:t>to </a:t>
            </a:r>
            <a:r>
              <a:rPr lang="en-US" sz="2400" spc="110" dirty="0">
                <a:latin typeface="Times New Roman"/>
                <a:cs typeface="Times New Roman"/>
              </a:rPr>
              <a:t>hold  </a:t>
            </a:r>
            <a:r>
              <a:rPr lang="en-US" sz="2400" spc="10" dirty="0">
                <a:latin typeface="Times New Roman"/>
                <a:cs typeface="Times New Roman"/>
              </a:rPr>
              <a:t>safely </a:t>
            </a:r>
            <a:r>
              <a:rPr lang="en-US" sz="2400" spc="105" dirty="0">
                <a:latin typeface="Times New Roman"/>
                <a:cs typeface="Times New Roman"/>
              </a:rPr>
              <a:t>during </a:t>
            </a:r>
            <a:r>
              <a:rPr lang="en-US" sz="2400" spc="90" dirty="0">
                <a:latin typeface="Times New Roman"/>
                <a:cs typeface="Times New Roman"/>
              </a:rPr>
              <a:t>grinding</a:t>
            </a:r>
            <a:r>
              <a:rPr lang="en-US" sz="2400" spc="675" dirty="0">
                <a:latin typeface="Times New Roman"/>
                <a:cs typeface="Times New Roman"/>
              </a:rPr>
              <a:t> </a:t>
            </a:r>
            <a:r>
              <a:rPr lang="en-US" sz="2400" spc="145" dirty="0">
                <a:latin typeface="Times New Roman"/>
                <a:cs typeface="Times New Roman"/>
              </a:rPr>
              <a:t>and </a:t>
            </a:r>
            <a:r>
              <a:rPr lang="en-US" sz="2400" spc="75" dirty="0">
                <a:latin typeface="Times New Roman"/>
                <a:cs typeface="Times New Roman"/>
              </a:rPr>
              <a:t>Polis</a:t>
            </a:r>
            <a:r>
              <a:rPr lang="en-US" sz="2400" spc="80" dirty="0">
                <a:latin typeface="Times New Roman"/>
                <a:cs typeface="Times New Roman"/>
              </a:rPr>
              <a:t>h</a:t>
            </a:r>
            <a:r>
              <a:rPr lang="en-US" sz="2400" spc="60" dirty="0">
                <a:latin typeface="Times New Roman"/>
                <a:cs typeface="Times New Roman"/>
              </a:rPr>
              <a:t>in</a:t>
            </a:r>
            <a:r>
              <a:rPr lang="en-US" sz="2400" spc="85" dirty="0">
                <a:latin typeface="Times New Roman"/>
                <a:cs typeface="Times New Roman"/>
              </a:rPr>
              <a:t>g </a:t>
            </a:r>
            <a:r>
              <a:rPr lang="en-US" sz="2400" spc="120" dirty="0">
                <a:latin typeface="Times New Roman"/>
                <a:cs typeface="Times New Roman"/>
              </a:rPr>
              <a:t>ope</a:t>
            </a:r>
            <a:r>
              <a:rPr lang="en-US" sz="2400" spc="45" dirty="0">
                <a:latin typeface="Times New Roman"/>
                <a:cs typeface="Times New Roman"/>
              </a:rPr>
              <a:t>r</a:t>
            </a:r>
            <a:r>
              <a:rPr lang="en-US" sz="2400" spc="105" dirty="0">
                <a:latin typeface="Times New Roman"/>
                <a:cs typeface="Times New Roman"/>
              </a:rPr>
              <a:t>atio</a:t>
            </a:r>
            <a:r>
              <a:rPr lang="en-US" sz="2400" spc="130" dirty="0">
                <a:latin typeface="Times New Roman"/>
                <a:cs typeface="Times New Roman"/>
              </a:rPr>
              <a:t>n</a:t>
            </a:r>
            <a:r>
              <a:rPr lang="en-US" sz="2400" spc="10" dirty="0">
                <a:latin typeface="Times New Roman"/>
                <a:cs typeface="Times New Roman"/>
              </a:rPr>
              <a:t>s, </a:t>
            </a:r>
            <a:r>
              <a:rPr lang="en-US" sz="2400" spc="145" dirty="0">
                <a:latin typeface="Times New Roman"/>
                <a:cs typeface="Times New Roman"/>
              </a:rPr>
              <a:t>and their shape may not be </a:t>
            </a:r>
            <a:r>
              <a:rPr lang="en-US" sz="2400" spc="85" dirty="0">
                <a:latin typeface="Times New Roman"/>
                <a:cs typeface="Times New Roman"/>
              </a:rPr>
              <a:t>suitable </a:t>
            </a:r>
            <a:r>
              <a:rPr lang="en-US" sz="2400" spc="45" dirty="0">
                <a:latin typeface="Times New Roman"/>
                <a:cs typeface="Times New Roman"/>
              </a:rPr>
              <a:t>for </a:t>
            </a:r>
            <a:r>
              <a:rPr lang="en-US" sz="2400" spc="90" dirty="0">
                <a:latin typeface="Times New Roman"/>
                <a:cs typeface="Times New Roman"/>
              </a:rPr>
              <a:t>observation </a:t>
            </a:r>
            <a:r>
              <a:rPr lang="en-US" sz="2400" spc="155" dirty="0">
                <a:latin typeface="Times New Roman"/>
                <a:cs typeface="Times New Roman"/>
              </a:rPr>
              <a:t>on  </a:t>
            </a:r>
            <a:r>
              <a:rPr lang="en-US" sz="2400" spc="85" dirty="0">
                <a:latin typeface="Times New Roman"/>
                <a:cs typeface="Times New Roman"/>
              </a:rPr>
              <a:t>a </a:t>
            </a:r>
            <a:r>
              <a:rPr lang="en-US" sz="2400" spc="100" dirty="0">
                <a:latin typeface="Times New Roman"/>
                <a:cs typeface="Times New Roman"/>
              </a:rPr>
              <a:t>flat </a:t>
            </a:r>
            <a:r>
              <a:rPr lang="en-US" sz="2400" spc="50" dirty="0">
                <a:latin typeface="Times New Roman"/>
                <a:cs typeface="Times New Roman"/>
              </a:rPr>
              <a:t>surface. </a:t>
            </a:r>
          </a:p>
          <a:p>
            <a:pPr algn="just"/>
            <a:r>
              <a:rPr lang="en-US" sz="2400" spc="55" dirty="0">
                <a:latin typeface="Times New Roman"/>
                <a:cs typeface="Times New Roman"/>
              </a:rPr>
              <a:t>They </a:t>
            </a:r>
            <a:r>
              <a:rPr lang="en-US" sz="2400" spc="85" dirty="0">
                <a:latin typeface="Times New Roman"/>
                <a:cs typeface="Times New Roman"/>
              </a:rPr>
              <a:t>are  therefore </a:t>
            </a:r>
            <a:r>
              <a:rPr lang="en-US" sz="2400" spc="145" dirty="0">
                <a:latin typeface="Times New Roman"/>
                <a:cs typeface="Times New Roman"/>
              </a:rPr>
              <a:t>mounted </a:t>
            </a:r>
            <a:r>
              <a:rPr lang="en-US" sz="2400" spc="80" dirty="0">
                <a:latin typeface="Times New Roman"/>
                <a:cs typeface="Times New Roman"/>
              </a:rPr>
              <a:t>inside</a:t>
            </a:r>
            <a:r>
              <a:rPr lang="en-US" sz="2400" spc="-165" dirty="0">
                <a:latin typeface="Times New Roman"/>
                <a:cs typeface="Times New Roman"/>
              </a:rPr>
              <a:t> </a:t>
            </a:r>
            <a:r>
              <a:rPr lang="en-US" sz="2400" spc="85" dirty="0">
                <a:latin typeface="Times New Roman"/>
                <a:cs typeface="Times New Roman"/>
              </a:rPr>
              <a:t>a  </a:t>
            </a:r>
            <a:r>
              <a:rPr lang="en-US" sz="2400" spc="80" dirty="0">
                <a:latin typeface="Times New Roman"/>
                <a:cs typeface="Times New Roman"/>
              </a:rPr>
              <a:t>polymer </a:t>
            </a:r>
            <a:r>
              <a:rPr lang="en-US" sz="2400" spc="65" dirty="0">
                <a:latin typeface="Times New Roman"/>
                <a:cs typeface="Times New Roman"/>
              </a:rPr>
              <a:t>block </a:t>
            </a:r>
            <a:r>
              <a:rPr lang="en-US" sz="2400" spc="105" dirty="0">
                <a:latin typeface="Times New Roman"/>
                <a:cs typeface="Times New Roman"/>
              </a:rPr>
              <a:t>or</a:t>
            </a:r>
            <a:r>
              <a:rPr lang="en-US" sz="2400" spc="-375" dirty="0">
                <a:latin typeface="Times New Roman"/>
                <a:cs typeface="Times New Roman"/>
              </a:rPr>
              <a:t> </a:t>
            </a:r>
            <a:r>
              <a:rPr lang="en-US" sz="2400" spc="140" dirty="0">
                <a:latin typeface="Times New Roman"/>
                <a:cs typeface="Times New Roman"/>
              </a:rPr>
              <a:t>mount</a:t>
            </a:r>
            <a:endParaRPr lang="en-US" sz="2400" dirty="0">
              <a:latin typeface="Times New Roman"/>
              <a:cs typeface="Times New Roman"/>
            </a:endParaRPr>
          </a:p>
          <a:p>
            <a:pPr algn="just"/>
            <a:endParaRPr lang="en-US" sz="2400" dirty="0"/>
          </a:p>
        </p:txBody>
      </p:sp>
      <p:sp>
        <p:nvSpPr>
          <p:cNvPr id="6" name="object 13"/>
          <p:cNvSpPr/>
          <p:nvPr/>
        </p:nvSpPr>
        <p:spPr>
          <a:xfrm>
            <a:off x="4114800" y="304800"/>
            <a:ext cx="1671827" cy="1716024"/>
          </a:xfrm>
          <a:prstGeom prst="rect">
            <a:avLst/>
          </a:prstGeom>
          <a:blipFill>
            <a:blip r:embed="rId2" cstate="print"/>
            <a:stretch>
              <a:fillRect/>
            </a:stretch>
          </a:blipFill>
        </p:spPr>
        <p:txBody>
          <a:bodyPr wrap="square" lIns="0" tIns="0" rIns="0" bIns="0" rtlCol="0"/>
          <a:lstStyle/>
          <a:p>
            <a:endParaRPr/>
          </a:p>
        </p:txBody>
      </p:sp>
      <p:sp>
        <p:nvSpPr>
          <p:cNvPr id="7" name="object 15"/>
          <p:cNvSpPr/>
          <p:nvPr/>
        </p:nvSpPr>
        <p:spPr>
          <a:xfrm>
            <a:off x="5493847" y="3058406"/>
            <a:ext cx="2097024" cy="2543556"/>
          </a:xfrm>
          <a:prstGeom prst="rect">
            <a:avLst/>
          </a:prstGeom>
          <a:blipFill>
            <a:blip r:embed="rId3" cstate="print"/>
            <a:stretch>
              <a:fillRect/>
            </a:stretch>
          </a:blipFill>
        </p:spPr>
        <p:txBody>
          <a:bodyPr wrap="square" lIns="0" tIns="0" rIns="0" bIns="0" rtlCol="0"/>
          <a:lstStyle/>
          <a:p>
            <a:endParaRPr dirty="0"/>
          </a:p>
        </p:txBody>
      </p:sp>
      <p:sp>
        <p:nvSpPr>
          <p:cNvPr id="8" name="object 14"/>
          <p:cNvSpPr/>
          <p:nvPr/>
        </p:nvSpPr>
        <p:spPr>
          <a:xfrm>
            <a:off x="7589521" y="228600"/>
            <a:ext cx="1554479" cy="1712976"/>
          </a:xfrm>
          <a:prstGeom prst="rect">
            <a:avLst/>
          </a:prstGeom>
          <a:blipFill>
            <a:blip r:embed="rId4" cstate="print"/>
            <a:stretch>
              <a:fillRect/>
            </a:stretch>
          </a:blipFill>
        </p:spPr>
        <p:txBody>
          <a:bodyPr wrap="square" lIns="0" tIns="0" rIns="0" bIns="0" rtlCol="0"/>
          <a:lstStyle/>
          <a:p>
            <a:endParaRPr/>
          </a:p>
        </p:txBody>
      </p:sp>
      <p:sp>
        <p:nvSpPr>
          <p:cNvPr id="9" name="TextBox 8"/>
          <p:cNvSpPr txBox="1"/>
          <p:nvPr/>
        </p:nvSpPr>
        <p:spPr>
          <a:xfrm>
            <a:off x="6324600" y="228600"/>
            <a:ext cx="1099981" cy="369332"/>
          </a:xfrm>
          <a:prstGeom prst="rect">
            <a:avLst/>
          </a:prstGeom>
          <a:noFill/>
        </p:spPr>
        <p:txBody>
          <a:bodyPr wrap="none" rtlCol="0">
            <a:spAutoFit/>
          </a:bodyPr>
          <a:lstStyle/>
          <a:p>
            <a:r>
              <a:rPr lang="en-US" dirty="0"/>
              <a:t>Specimen</a:t>
            </a:r>
          </a:p>
        </p:txBody>
      </p:sp>
      <p:sp>
        <p:nvSpPr>
          <p:cNvPr id="10" name="TextBox 9"/>
          <p:cNvSpPr txBox="1"/>
          <p:nvPr/>
        </p:nvSpPr>
        <p:spPr>
          <a:xfrm>
            <a:off x="8050944" y="2209800"/>
            <a:ext cx="1093056" cy="369332"/>
          </a:xfrm>
          <a:prstGeom prst="rect">
            <a:avLst/>
          </a:prstGeom>
          <a:noFill/>
        </p:spPr>
        <p:txBody>
          <a:bodyPr wrap="none" rtlCol="0">
            <a:spAutoFit/>
          </a:bodyPr>
          <a:lstStyle/>
          <a:p>
            <a:r>
              <a:rPr lang="en-US" dirty="0"/>
              <a:t>mounting</a:t>
            </a:r>
          </a:p>
        </p:txBody>
      </p:sp>
      <p:cxnSp>
        <p:nvCxnSpPr>
          <p:cNvPr id="12" name="Straight Arrow Connector 11"/>
          <p:cNvCxnSpPr/>
          <p:nvPr/>
        </p:nvCxnSpPr>
        <p:spPr>
          <a:xfrm>
            <a:off x="7086600" y="381000"/>
            <a:ext cx="10668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V="1">
            <a:off x="7893264" y="1707936"/>
            <a:ext cx="762000" cy="2417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76900" y="5711690"/>
            <a:ext cx="1976310" cy="369332"/>
          </a:xfrm>
          <a:prstGeom prst="rect">
            <a:avLst/>
          </a:prstGeom>
          <a:noFill/>
        </p:spPr>
        <p:txBody>
          <a:bodyPr wrap="none" rtlCol="0">
            <a:spAutoFit/>
          </a:bodyPr>
          <a:lstStyle/>
          <a:p>
            <a:r>
              <a:rPr lang="en-US" dirty="0"/>
              <a:t>Mounting Machine</a:t>
            </a:r>
          </a:p>
        </p:txBody>
      </p:sp>
      <p:cxnSp>
        <p:nvCxnSpPr>
          <p:cNvPr id="22" name="Straight Arrow Connector 21"/>
          <p:cNvCxnSpPr>
            <a:stCxn id="9" idx="1"/>
          </p:cNvCxnSpPr>
          <p:nvPr/>
        </p:nvCxnSpPr>
        <p:spPr>
          <a:xfrm rot="10800000" flipV="1">
            <a:off x="5029200" y="413266"/>
            <a:ext cx="1295400" cy="5011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04800" y="574988"/>
            <a:ext cx="2755900" cy="689932"/>
          </a:xfrm>
          <a:prstGeom prst="rect">
            <a:avLst/>
          </a:prstGeom>
        </p:spPr>
        <p:txBody>
          <a:bodyPr vert="horz" wrap="square" lIns="0" tIns="12700" rIns="0" bIns="0" rtlCol="0">
            <a:spAutoFit/>
          </a:bodyPr>
          <a:lstStyle/>
          <a:p>
            <a:pPr marL="12700">
              <a:lnSpc>
                <a:spcPct val="100000"/>
              </a:lnSpc>
              <a:spcBef>
                <a:spcPts val="100"/>
              </a:spcBef>
            </a:pPr>
            <a:r>
              <a:rPr lang="en-US" sz="4400" b="1" spc="-5" dirty="0">
                <a:latin typeface="Times New Roman" panose="02020603050405020304" pitchFamily="18" charset="0"/>
                <a:cs typeface="Times New Roman" panose="02020603050405020304" pitchFamily="18" charset="0"/>
              </a:rPr>
              <a:t>Grinding</a:t>
            </a:r>
            <a:endParaRPr sz="44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114300" y="1295400"/>
            <a:ext cx="8915400" cy="3729226"/>
          </a:xfrm>
          <a:prstGeom prst="rect">
            <a:avLst/>
          </a:prstGeom>
        </p:spPr>
        <p:txBody>
          <a:bodyPr vert="horz" wrap="square" lIns="0" tIns="139700" rIns="0" bIns="0" rtlCol="0">
            <a:spAutoFit/>
          </a:bodyPr>
          <a:lstStyle/>
          <a:p>
            <a:pPr marL="286385" marR="741045" indent="-274320" algn="just">
              <a:spcBef>
                <a:spcPts val="1100"/>
              </a:spcBef>
              <a:buClr>
                <a:srgbClr val="0AD0D9"/>
              </a:buClr>
              <a:buSzPct val="94642"/>
              <a:buFont typeface="Wingdings" pitchFamily="2" charset="2"/>
              <a:buChar char="q"/>
              <a:tabLst>
                <a:tab pos="287020" algn="l"/>
              </a:tabLst>
            </a:pPr>
            <a:r>
              <a:rPr lang="en-US" sz="2800" dirty="0">
                <a:latin typeface="Times New Roman"/>
                <a:cs typeface="Times New Roman"/>
              </a:rPr>
              <a:t>Grinding is done using rotating discs covered  with silicon carbide paper and water.</a:t>
            </a:r>
          </a:p>
          <a:p>
            <a:pPr marL="12065" marR="741045" algn="just">
              <a:spcBef>
                <a:spcPts val="1100"/>
              </a:spcBef>
              <a:buClr>
                <a:srgbClr val="0AD0D9"/>
              </a:buClr>
              <a:buSzPct val="94642"/>
              <a:tabLst>
                <a:tab pos="287020" algn="l"/>
              </a:tabLst>
            </a:pPr>
            <a:endParaRPr lang="en-US" sz="2800" dirty="0">
              <a:latin typeface="Times New Roman"/>
              <a:cs typeface="Times New Roman"/>
            </a:endParaRPr>
          </a:p>
          <a:p>
            <a:pPr marL="287020" indent="-274320" algn="just">
              <a:buClr>
                <a:srgbClr val="0AD0D9"/>
              </a:buClr>
              <a:buSzPct val="94642"/>
              <a:buFont typeface="Wingdings" pitchFamily="2" charset="2"/>
              <a:buChar char="q"/>
              <a:tabLst>
                <a:tab pos="287020" algn="l"/>
              </a:tabLst>
            </a:pPr>
            <a:r>
              <a:rPr lang="en-US" sz="2800" dirty="0">
                <a:latin typeface="Times New Roman"/>
                <a:cs typeface="Times New Roman"/>
              </a:rPr>
              <a:t>There are a number of grades of paper, with 100, 240, 400, 800, 1000, 1200, grains of silicon carbide per square inch. 100 grade therefore represents the coarsest particles and this is the grade to begin the grinding operation. </a:t>
            </a:r>
            <a:r>
              <a:rPr lang="en-US" sz="2800" i="1" dirty="0">
                <a:uFill>
                  <a:solidFill>
                    <a:srgbClr val="000000"/>
                  </a:solidFill>
                </a:uFill>
                <a:latin typeface="Times New Roman"/>
                <a:cs typeface="Times New Roman"/>
              </a:rPr>
              <a:t>Always use light pressure applied at the </a:t>
            </a:r>
            <a:r>
              <a:rPr lang="en-US" sz="2800" i="1" dirty="0">
                <a:latin typeface="Times New Roman"/>
                <a:cs typeface="Times New Roman"/>
              </a:rPr>
              <a:t> </a:t>
            </a:r>
            <a:r>
              <a:rPr lang="en-US" sz="2800" i="1" dirty="0">
                <a:uFill>
                  <a:solidFill>
                    <a:srgbClr val="000000"/>
                  </a:solidFill>
                </a:uFill>
                <a:latin typeface="Times New Roman"/>
                <a:cs typeface="Times New Roman"/>
              </a:rPr>
              <a:t>centre of the sample.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Solubility limit:</a:t>
            </a:r>
          </a:p>
          <a:p>
            <a:pPr marL="0" indent="0">
              <a:buNone/>
            </a:pPr>
            <a:r>
              <a:rPr lang="en-US" dirty="0"/>
              <a:t>	Maximum concentration of solute atoms that may 	dissolve in the solvent to form a solid solution is 	called a solubility limit.</a:t>
            </a:r>
          </a:p>
          <a:p>
            <a:r>
              <a:rPr lang="en-US" b="1" dirty="0"/>
              <a:t>Solid solution:</a:t>
            </a:r>
          </a:p>
          <a:p>
            <a:pPr lvl="1">
              <a:buFont typeface="Wingdings" pitchFamily="2" charset="2"/>
              <a:buChar char="ü"/>
            </a:pPr>
            <a:r>
              <a:rPr lang="en-US" dirty="0"/>
              <a:t>consists of atoms of at least two different types</a:t>
            </a:r>
          </a:p>
          <a:p>
            <a:pPr lvl="1">
              <a:buFont typeface="Wingdings" pitchFamily="2" charset="2"/>
              <a:buChar char="ü"/>
            </a:pPr>
            <a:r>
              <a:rPr lang="en-US" dirty="0"/>
              <a:t>solute atoms occupy either substitutional or interstitial positions in the solvent lattice</a:t>
            </a:r>
          </a:p>
          <a:p>
            <a:pPr lvl="1">
              <a:buFont typeface="Wingdings" pitchFamily="2" charset="2"/>
              <a:buChar char="ü"/>
            </a:pPr>
            <a:r>
              <a:rPr lang="en-US" dirty="0"/>
              <a:t>crystal structure of the solvent is maintained.</a:t>
            </a:r>
          </a:p>
          <a:p>
            <a:r>
              <a:rPr lang="en-US" b="1" dirty="0"/>
              <a:t>Difference between Solution &amp; Mixture:</a:t>
            </a:r>
          </a:p>
          <a:p>
            <a:pPr marL="0" indent="0">
              <a:buNone/>
            </a:pPr>
            <a:r>
              <a:rPr lang="en-US" dirty="0"/>
              <a:t>	A solution (liquid or solid) is phase with more than 	one component while mixture is multiphase.</a:t>
            </a:r>
          </a:p>
          <a:p>
            <a:endParaRPr lang="en-US" dirty="0"/>
          </a:p>
        </p:txBody>
      </p:sp>
      <p:sp>
        <p:nvSpPr>
          <p:cNvPr id="4" name="Title 1"/>
          <p:cNvSpPr>
            <a:spLocks noGrp="1"/>
          </p:cNvSpPr>
          <p:nvPr>
            <p:ph type="title"/>
          </p:nvPr>
        </p:nvSpPr>
        <p:spPr>
          <a:xfrm>
            <a:off x="457200" y="533400"/>
            <a:ext cx="8229600" cy="990600"/>
          </a:xfrm>
        </p:spPr>
        <p:txBody>
          <a:bodyPr/>
          <a:lstStyle/>
          <a:p>
            <a:pPr algn="r"/>
            <a:r>
              <a:rPr lang="en-US" dirty="0"/>
              <a:t>Cont..</a:t>
            </a:r>
          </a:p>
        </p:txBody>
      </p:sp>
    </p:spTree>
    <p:extLst>
      <p:ext uri="{BB962C8B-B14F-4D97-AF65-F5344CB8AC3E}">
        <p14:creationId xmlns:p14="http://schemas.microsoft.com/office/powerpoint/2010/main" val="4150366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050" y="1021080"/>
            <a:ext cx="8286750" cy="4351338"/>
          </a:xfrm>
        </p:spPr>
        <p:txBody>
          <a:bodyPr>
            <a:normAutofit/>
          </a:bodyPr>
          <a:lstStyle/>
          <a:p>
            <a:pPr marL="286385" marR="156845" algn="just">
              <a:spcBef>
                <a:spcPts val="505"/>
              </a:spcBef>
              <a:buFont typeface="Wingdings" pitchFamily="2" charset="2"/>
              <a:buChar char="q"/>
            </a:pPr>
            <a:r>
              <a:rPr lang="en-US" sz="2500" dirty="0">
                <a:latin typeface="Times New Roman"/>
                <a:cs typeface="Times New Roman"/>
              </a:rPr>
              <a:t>Wash the sample in water and move to the next grade, </a:t>
            </a:r>
            <a:r>
              <a:rPr lang="en-US" sz="2500" i="1" dirty="0">
                <a:uFill>
                  <a:solidFill>
                    <a:srgbClr val="000000"/>
                  </a:solidFill>
                </a:uFill>
                <a:latin typeface="Times New Roman"/>
                <a:cs typeface="Times New Roman"/>
              </a:rPr>
              <a:t>orienting the  scratches from the previous grade normal to the rotation direction</a:t>
            </a:r>
            <a:r>
              <a:rPr lang="en-US" sz="2500" dirty="0">
                <a:latin typeface="Times New Roman"/>
                <a:cs typeface="Times New Roman"/>
              </a:rPr>
              <a:t>. This makes it easy to see when the coarser scratches have all  been removed.</a:t>
            </a:r>
          </a:p>
          <a:p>
            <a:pPr marL="12700" algn="just">
              <a:buFont typeface="Wingdings" pitchFamily="2" charset="2"/>
              <a:buChar char="q"/>
            </a:pPr>
            <a:r>
              <a:rPr lang="en-US" sz="2500" dirty="0">
                <a:latin typeface="Times New Roman"/>
                <a:cs typeface="Times New Roman"/>
              </a:rPr>
              <a:t>After the final grinding operation on 1200 paper, wash the sample in water </a:t>
            </a:r>
          </a:p>
          <a:p>
            <a:pPr marL="12700" algn="just">
              <a:buNone/>
            </a:pPr>
            <a:r>
              <a:rPr lang="en-US" sz="2500" dirty="0">
                <a:latin typeface="Times New Roman"/>
                <a:cs typeface="Times New Roman"/>
              </a:rPr>
              <a:t>followed by alcohol and  dry </a:t>
            </a:r>
          </a:p>
          <a:p>
            <a:pPr marL="12700" algn="just">
              <a:buNone/>
            </a:pPr>
            <a:r>
              <a:rPr lang="en-US" sz="2500" dirty="0">
                <a:latin typeface="Times New Roman"/>
                <a:cs typeface="Times New Roman"/>
              </a:rPr>
              <a:t>it before moving to the polishers.</a:t>
            </a:r>
          </a:p>
          <a:p>
            <a:endParaRPr lang="en-US" sz="25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Emery Papers</a:t>
            </a:r>
          </a:p>
        </p:txBody>
      </p:sp>
      <p:pic>
        <p:nvPicPr>
          <p:cNvPr id="4" name="Content Placeholder 3" descr="Waterproof-Silicon-Carbide-Latex-Abrasive-Paper-Sandpaper-FM58-120-.jpg"/>
          <p:cNvPicPr>
            <a:picLocks noGrp="1" noChangeAspect="1"/>
          </p:cNvPicPr>
          <p:nvPr>
            <p:ph idx="1"/>
          </p:nvPr>
        </p:nvPicPr>
        <p:blipFill>
          <a:blip r:embed="rId2"/>
          <a:stretch>
            <a:fillRect/>
          </a:stretch>
        </p:blipFill>
        <p:spPr>
          <a:xfrm>
            <a:off x="1600200" y="1675449"/>
            <a:ext cx="5594783" cy="419100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81000" y="228600"/>
            <a:ext cx="3822700" cy="690574"/>
          </a:xfrm>
          <a:prstGeom prst="rect">
            <a:avLst/>
          </a:prstGeom>
        </p:spPr>
        <p:txBody>
          <a:bodyPr vert="horz" wrap="square" lIns="0" tIns="13335" rIns="0" bIns="0" rtlCol="0">
            <a:spAutoFit/>
          </a:bodyPr>
          <a:lstStyle/>
          <a:p>
            <a:pPr marL="12700">
              <a:lnSpc>
                <a:spcPct val="100000"/>
              </a:lnSpc>
              <a:spcBef>
                <a:spcPts val="105"/>
              </a:spcBef>
            </a:pPr>
            <a:r>
              <a:rPr lang="en-US" sz="4400" b="1" spc="-85" dirty="0">
                <a:latin typeface="Times New Roman" panose="02020603050405020304" pitchFamily="18" charset="0"/>
                <a:cs typeface="Times New Roman" panose="02020603050405020304" pitchFamily="18" charset="0"/>
              </a:rPr>
              <a:t>P</a:t>
            </a:r>
            <a:r>
              <a:rPr lang="en-US" sz="4400" b="1" dirty="0">
                <a:latin typeface="Times New Roman" panose="02020603050405020304" pitchFamily="18" charset="0"/>
                <a:cs typeface="Times New Roman" panose="02020603050405020304" pitchFamily="18" charset="0"/>
              </a:rPr>
              <a:t>ol</a:t>
            </a:r>
            <a:r>
              <a:rPr lang="en-US" sz="4400" b="1" spc="-20" dirty="0">
                <a:latin typeface="Times New Roman" panose="02020603050405020304" pitchFamily="18" charset="0"/>
                <a:cs typeface="Times New Roman" panose="02020603050405020304" pitchFamily="18" charset="0"/>
              </a:rPr>
              <a:t>i</a:t>
            </a:r>
            <a:r>
              <a:rPr lang="en-US" sz="4400" b="1" dirty="0">
                <a:latin typeface="Times New Roman" panose="02020603050405020304" pitchFamily="18" charset="0"/>
                <a:cs typeface="Times New Roman" panose="02020603050405020304" pitchFamily="18" charset="0"/>
              </a:rPr>
              <a:t>shing</a:t>
            </a:r>
            <a:endParaRPr sz="44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152400" y="1169035"/>
            <a:ext cx="8991600" cy="5285421"/>
          </a:xfrm>
          <a:prstGeom prst="rect">
            <a:avLst/>
          </a:prstGeom>
        </p:spPr>
        <p:txBody>
          <a:bodyPr vert="horz" wrap="square" lIns="0" tIns="85725" rIns="0" bIns="0" rtlCol="0">
            <a:spAutoFit/>
          </a:bodyPr>
          <a:lstStyle/>
          <a:p>
            <a:pPr marL="286385" marR="5080" indent="-274320" algn="just">
              <a:spcBef>
                <a:spcPts val="675"/>
              </a:spcBef>
              <a:buClr>
                <a:srgbClr val="0AD0D9"/>
              </a:buClr>
              <a:buSzPct val="93750"/>
              <a:buFont typeface="Arial"/>
              <a:buChar char=""/>
              <a:tabLst>
                <a:tab pos="287020" algn="l"/>
              </a:tabLst>
            </a:pPr>
            <a:r>
              <a:rPr lang="en-US" sz="2400" spc="90" dirty="0">
                <a:latin typeface="Times New Roman"/>
                <a:cs typeface="Times New Roman"/>
              </a:rPr>
              <a:t>The </a:t>
            </a:r>
            <a:r>
              <a:rPr lang="en-US" sz="2400" spc="75" dirty="0">
                <a:latin typeface="Times New Roman"/>
                <a:cs typeface="Times New Roman"/>
              </a:rPr>
              <a:t>polishers consist </a:t>
            </a:r>
            <a:r>
              <a:rPr lang="en-US" sz="2400" spc="20" dirty="0">
                <a:latin typeface="Times New Roman"/>
                <a:cs typeface="Times New Roman"/>
              </a:rPr>
              <a:t>of </a:t>
            </a:r>
            <a:r>
              <a:rPr lang="en-US" sz="2400" spc="105" dirty="0">
                <a:latin typeface="Times New Roman"/>
                <a:cs typeface="Times New Roman"/>
              </a:rPr>
              <a:t>rotating </a:t>
            </a:r>
            <a:r>
              <a:rPr lang="en-US" sz="2400" spc="55" dirty="0">
                <a:latin typeface="Times New Roman"/>
                <a:cs typeface="Times New Roman"/>
              </a:rPr>
              <a:t>discs </a:t>
            </a:r>
            <a:r>
              <a:rPr lang="en-US" sz="2400" spc="50" dirty="0">
                <a:latin typeface="Times New Roman"/>
                <a:cs typeface="Times New Roman"/>
              </a:rPr>
              <a:t>covered </a:t>
            </a:r>
            <a:r>
              <a:rPr lang="en-US" sz="2400" spc="100" dirty="0">
                <a:latin typeface="Times New Roman"/>
                <a:cs typeface="Times New Roman"/>
              </a:rPr>
              <a:t>with </a:t>
            </a:r>
            <a:r>
              <a:rPr lang="en-US" sz="2400" spc="65" dirty="0">
                <a:latin typeface="Times New Roman"/>
                <a:cs typeface="Times New Roman"/>
              </a:rPr>
              <a:t>soft  </a:t>
            </a:r>
            <a:r>
              <a:rPr lang="en-US" sz="2400" spc="95" dirty="0">
                <a:latin typeface="Times New Roman"/>
                <a:cs typeface="Times New Roman"/>
              </a:rPr>
              <a:t>cloth </a:t>
            </a:r>
            <a:r>
              <a:rPr lang="en-US" sz="2400" spc="105" dirty="0">
                <a:latin typeface="Times New Roman"/>
                <a:cs typeface="Times New Roman"/>
              </a:rPr>
              <a:t>impregnated </a:t>
            </a:r>
            <a:r>
              <a:rPr lang="en-US" sz="2400" spc="100" dirty="0">
                <a:latin typeface="Times New Roman"/>
                <a:cs typeface="Times New Roman"/>
              </a:rPr>
              <a:t>with </a:t>
            </a:r>
            <a:r>
              <a:rPr lang="en-US" sz="2400" spc="85" dirty="0">
                <a:latin typeface="Times New Roman"/>
                <a:cs typeface="Times New Roman"/>
              </a:rPr>
              <a:t>a </a:t>
            </a:r>
            <a:r>
              <a:rPr lang="en-US" sz="2400" spc="105" dirty="0">
                <a:latin typeface="Times New Roman"/>
                <a:cs typeface="Times New Roman"/>
              </a:rPr>
              <a:t>pre-prepared </a:t>
            </a:r>
            <a:r>
              <a:rPr lang="en-US" sz="2400" spc="70" dirty="0">
                <a:latin typeface="Times New Roman"/>
                <a:cs typeface="Times New Roman"/>
              </a:rPr>
              <a:t>slurry </a:t>
            </a:r>
            <a:r>
              <a:rPr lang="en-US" sz="2400" spc="20" dirty="0">
                <a:latin typeface="Times New Roman"/>
                <a:cs typeface="Times New Roman"/>
              </a:rPr>
              <a:t>of </a:t>
            </a:r>
            <a:r>
              <a:rPr lang="en-US" sz="2400" spc="130" dirty="0">
                <a:latin typeface="Times New Roman"/>
                <a:cs typeface="Times New Roman"/>
              </a:rPr>
              <a:t>hard  </a:t>
            </a:r>
            <a:r>
              <a:rPr lang="en-US" sz="2400" spc="70" dirty="0">
                <a:latin typeface="Times New Roman"/>
                <a:cs typeface="Times New Roman"/>
              </a:rPr>
              <a:t>powdery</a:t>
            </a:r>
            <a:r>
              <a:rPr lang="en-US" sz="2400" spc="-114" dirty="0">
                <a:latin typeface="Times New Roman"/>
                <a:cs typeface="Times New Roman"/>
              </a:rPr>
              <a:t> </a:t>
            </a:r>
            <a:r>
              <a:rPr lang="en-US" sz="2400" spc="105" dirty="0">
                <a:latin typeface="Times New Roman"/>
                <a:cs typeface="Times New Roman"/>
              </a:rPr>
              <a:t>alumina</a:t>
            </a:r>
            <a:r>
              <a:rPr lang="en-US" sz="2400" spc="-95" dirty="0">
                <a:latin typeface="Times New Roman"/>
                <a:cs typeface="Times New Roman"/>
              </a:rPr>
              <a:t> </a:t>
            </a:r>
            <a:r>
              <a:rPr lang="en-US" sz="2400" spc="75" dirty="0">
                <a:latin typeface="Times New Roman"/>
                <a:cs typeface="Times New Roman"/>
              </a:rPr>
              <a:t>particles</a:t>
            </a:r>
            <a:r>
              <a:rPr lang="en-US" sz="2400" spc="-60" dirty="0">
                <a:latin typeface="Times New Roman"/>
                <a:cs typeface="Times New Roman"/>
              </a:rPr>
              <a:t> </a:t>
            </a:r>
            <a:r>
              <a:rPr lang="en-US" sz="2400" spc="5" dirty="0">
                <a:latin typeface="Times New Roman"/>
                <a:cs typeface="Times New Roman"/>
              </a:rPr>
              <a:t>(Al2O3,</a:t>
            </a:r>
            <a:r>
              <a:rPr lang="en-US" sz="2400" spc="-25" dirty="0">
                <a:latin typeface="Times New Roman"/>
                <a:cs typeface="Times New Roman"/>
              </a:rPr>
              <a:t> </a:t>
            </a:r>
            <a:r>
              <a:rPr lang="en-US" sz="2400" spc="145" dirty="0">
                <a:latin typeface="Times New Roman"/>
                <a:cs typeface="Times New Roman"/>
              </a:rPr>
              <a:t>the</a:t>
            </a:r>
            <a:r>
              <a:rPr lang="en-US" sz="2400" spc="-100" dirty="0">
                <a:latin typeface="Times New Roman"/>
                <a:cs typeface="Times New Roman"/>
              </a:rPr>
              <a:t> </a:t>
            </a:r>
            <a:r>
              <a:rPr lang="en-US" sz="2400" spc="50" dirty="0">
                <a:latin typeface="Times New Roman"/>
                <a:cs typeface="Times New Roman"/>
              </a:rPr>
              <a:t>size</a:t>
            </a:r>
            <a:r>
              <a:rPr lang="en-US" sz="2400" spc="-120" dirty="0">
                <a:latin typeface="Times New Roman"/>
                <a:cs typeface="Times New Roman"/>
              </a:rPr>
              <a:t> </a:t>
            </a:r>
            <a:r>
              <a:rPr lang="en-US" sz="2400" spc="75" dirty="0">
                <a:latin typeface="Times New Roman"/>
                <a:cs typeface="Times New Roman"/>
              </a:rPr>
              <a:t>ranges</a:t>
            </a:r>
            <a:r>
              <a:rPr lang="en-US" sz="2400" spc="-40" dirty="0">
                <a:latin typeface="Times New Roman"/>
                <a:cs typeface="Times New Roman"/>
              </a:rPr>
              <a:t> </a:t>
            </a:r>
            <a:r>
              <a:rPr lang="en-US" sz="2400" spc="80" dirty="0">
                <a:latin typeface="Times New Roman"/>
                <a:cs typeface="Times New Roman"/>
              </a:rPr>
              <a:t>from</a:t>
            </a:r>
            <a:r>
              <a:rPr lang="en-US" sz="2400" spc="-35" dirty="0">
                <a:latin typeface="Times New Roman"/>
                <a:cs typeface="Times New Roman"/>
              </a:rPr>
              <a:t> </a:t>
            </a:r>
            <a:r>
              <a:rPr lang="en-US" sz="2400" spc="15" dirty="0">
                <a:latin typeface="Times New Roman"/>
                <a:cs typeface="Times New Roman"/>
              </a:rPr>
              <a:t>0.5  </a:t>
            </a:r>
            <a:r>
              <a:rPr lang="en-US" sz="2400" spc="120" dirty="0">
                <a:latin typeface="Times New Roman"/>
                <a:cs typeface="Times New Roman"/>
              </a:rPr>
              <a:t>to </a:t>
            </a:r>
            <a:r>
              <a:rPr lang="en-US" sz="2400" spc="20" dirty="0">
                <a:latin typeface="Times New Roman"/>
                <a:cs typeface="Times New Roman"/>
              </a:rPr>
              <a:t>0.03</a:t>
            </a:r>
            <a:r>
              <a:rPr lang="en-US" sz="2400" spc="-190" dirty="0">
                <a:latin typeface="Times New Roman"/>
                <a:cs typeface="Times New Roman"/>
              </a:rPr>
              <a:t> </a:t>
            </a:r>
            <a:r>
              <a:rPr lang="en-US" sz="2400" spc="55" dirty="0">
                <a:latin typeface="Times New Roman"/>
                <a:cs typeface="Times New Roman"/>
              </a:rPr>
              <a:t>µm).</a:t>
            </a:r>
          </a:p>
          <a:p>
            <a:pPr marL="286385" marR="5080" indent="-274320" algn="just">
              <a:spcBef>
                <a:spcPts val="675"/>
              </a:spcBef>
              <a:buClr>
                <a:srgbClr val="0AD0D9"/>
              </a:buClr>
              <a:buSzPct val="93750"/>
              <a:buFont typeface="Arial"/>
              <a:buChar char=""/>
              <a:tabLst>
                <a:tab pos="287020" algn="l"/>
              </a:tabLst>
            </a:pPr>
            <a:endParaRPr lang="en-US" sz="2400" dirty="0">
              <a:latin typeface="Times New Roman"/>
              <a:cs typeface="Times New Roman"/>
            </a:endParaRPr>
          </a:p>
          <a:p>
            <a:pPr marL="286385" marR="276860" indent="-274320" algn="just">
              <a:spcBef>
                <a:spcPts val="580"/>
              </a:spcBef>
              <a:buClr>
                <a:srgbClr val="0AD0D9"/>
              </a:buClr>
              <a:buSzPct val="93750"/>
              <a:buFont typeface="Arial"/>
              <a:buChar char=""/>
              <a:tabLst>
                <a:tab pos="287020" algn="l"/>
              </a:tabLst>
            </a:pPr>
            <a:r>
              <a:rPr lang="en-US" sz="2400" spc="25" dirty="0">
                <a:latin typeface="Times New Roman"/>
                <a:cs typeface="Times New Roman"/>
              </a:rPr>
              <a:t>Begin</a:t>
            </a:r>
            <a:r>
              <a:rPr lang="en-US" sz="2400" spc="-85" dirty="0">
                <a:latin typeface="Times New Roman"/>
                <a:cs typeface="Times New Roman"/>
              </a:rPr>
              <a:t> </a:t>
            </a:r>
            <a:r>
              <a:rPr lang="en-US" sz="2400" spc="100" dirty="0">
                <a:latin typeface="Times New Roman"/>
                <a:cs typeface="Times New Roman"/>
              </a:rPr>
              <a:t>with</a:t>
            </a:r>
            <a:r>
              <a:rPr lang="en-US" sz="2400" spc="-40" dirty="0">
                <a:latin typeface="Times New Roman"/>
                <a:cs typeface="Times New Roman"/>
              </a:rPr>
              <a:t> </a:t>
            </a:r>
            <a:r>
              <a:rPr lang="en-US" sz="2400" spc="145" dirty="0">
                <a:latin typeface="Times New Roman"/>
                <a:cs typeface="Times New Roman"/>
              </a:rPr>
              <a:t>the</a:t>
            </a:r>
            <a:r>
              <a:rPr lang="en-US" sz="2400" spc="-120" dirty="0">
                <a:latin typeface="Times New Roman"/>
                <a:cs typeface="Times New Roman"/>
              </a:rPr>
              <a:t> </a:t>
            </a:r>
            <a:r>
              <a:rPr lang="en-US" sz="2400" spc="65" dirty="0">
                <a:latin typeface="Times New Roman"/>
                <a:cs typeface="Times New Roman"/>
              </a:rPr>
              <a:t>coarse</a:t>
            </a:r>
            <a:r>
              <a:rPr lang="en-US" sz="2400" spc="-85" dirty="0">
                <a:latin typeface="Times New Roman"/>
                <a:cs typeface="Times New Roman"/>
              </a:rPr>
              <a:t> </a:t>
            </a:r>
            <a:r>
              <a:rPr lang="en-US" sz="2400" spc="70" dirty="0">
                <a:latin typeface="Times New Roman"/>
                <a:cs typeface="Times New Roman"/>
              </a:rPr>
              <a:t>slurry</a:t>
            </a:r>
            <a:r>
              <a:rPr lang="en-US" sz="2400" spc="-105" dirty="0">
                <a:latin typeface="Times New Roman"/>
                <a:cs typeface="Times New Roman"/>
              </a:rPr>
              <a:t> </a:t>
            </a:r>
            <a:r>
              <a:rPr lang="en-US" sz="2400" spc="145" dirty="0">
                <a:latin typeface="Times New Roman"/>
                <a:cs typeface="Times New Roman"/>
              </a:rPr>
              <a:t>and</a:t>
            </a:r>
            <a:r>
              <a:rPr lang="en-US" sz="2400" spc="-50" dirty="0">
                <a:latin typeface="Times New Roman"/>
                <a:cs typeface="Times New Roman"/>
              </a:rPr>
              <a:t> </a:t>
            </a:r>
            <a:r>
              <a:rPr lang="en-US" sz="2400" spc="110" dirty="0">
                <a:latin typeface="Times New Roman"/>
                <a:cs typeface="Times New Roman"/>
              </a:rPr>
              <a:t>continue</a:t>
            </a:r>
            <a:r>
              <a:rPr lang="en-US" sz="2400" spc="-75" dirty="0">
                <a:latin typeface="Times New Roman"/>
                <a:cs typeface="Times New Roman"/>
              </a:rPr>
              <a:t> </a:t>
            </a:r>
            <a:r>
              <a:rPr lang="en-US" sz="2400" spc="75" dirty="0">
                <a:latin typeface="Times New Roman"/>
                <a:cs typeface="Times New Roman"/>
              </a:rPr>
              <a:t>polishing</a:t>
            </a:r>
            <a:r>
              <a:rPr lang="en-US" sz="2400" spc="-35" dirty="0">
                <a:latin typeface="Times New Roman"/>
                <a:cs typeface="Times New Roman"/>
              </a:rPr>
              <a:t> </a:t>
            </a:r>
            <a:r>
              <a:rPr lang="en-US" sz="2400" spc="35" dirty="0">
                <a:latin typeface="Times New Roman"/>
                <a:cs typeface="Times New Roman"/>
              </a:rPr>
              <a:t>until  </a:t>
            </a:r>
            <a:r>
              <a:rPr lang="en-US" sz="2400" spc="145" dirty="0">
                <a:latin typeface="Times New Roman"/>
                <a:cs typeface="Times New Roman"/>
              </a:rPr>
              <a:t>the </a:t>
            </a:r>
            <a:r>
              <a:rPr lang="en-US" sz="2400" spc="90" dirty="0">
                <a:latin typeface="Times New Roman"/>
                <a:cs typeface="Times New Roman"/>
              </a:rPr>
              <a:t>grinding </a:t>
            </a:r>
            <a:r>
              <a:rPr lang="en-US" sz="2400" spc="80" dirty="0">
                <a:latin typeface="Times New Roman"/>
                <a:cs typeface="Times New Roman"/>
              </a:rPr>
              <a:t>scratches </a:t>
            </a:r>
            <a:r>
              <a:rPr lang="en-US" sz="2400" spc="50" dirty="0">
                <a:latin typeface="Times New Roman"/>
                <a:cs typeface="Times New Roman"/>
              </a:rPr>
              <a:t>have </a:t>
            </a:r>
            <a:r>
              <a:rPr lang="en-US" sz="2400" spc="120" dirty="0">
                <a:latin typeface="Times New Roman"/>
                <a:cs typeface="Times New Roman"/>
              </a:rPr>
              <a:t>been </a:t>
            </a:r>
            <a:r>
              <a:rPr lang="en-US" sz="2400" spc="75" dirty="0">
                <a:latin typeface="Times New Roman"/>
                <a:cs typeface="Times New Roman"/>
              </a:rPr>
              <a:t>removed. </a:t>
            </a:r>
            <a:r>
              <a:rPr lang="en-US" sz="2400" i="1" spc="80" dirty="0">
                <a:latin typeface="Times New Roman"/>
                <a:cs typeface="Times New Roman"/>
              </a:rPr>
              <a:t>It </a:t>
            </a:r>
            <a:r>
              <a:rPr lang="en-US" sz="2400" i="1" spc="25" dirty="0">
                <a:latin typeface="Times New Roman"/>
                <a:cs typeface="Times New Roman"/>
              </a:rPr>
              <a:t>is </a:t>
            </a:r>
            <a:r>
              <a:rPr lang="en-US" sz="2400" i="1" spc="50" dirty="0">
                <a:latin typeface="Times New Roman"/>
                <a:cs typeface="Times New Roman"/>
              </a:rPr>
              <a:t>of </a:t>
            </a:r>
            <a:r>
              <a:rPr lang="en-US" sz="2400" i="1" spc="30" dirty="0">
                <a:latin typeface="Times New Roman"/>
                <a:cs typeface="Times New Roman"/>
              </a:rPr>
              <a:t>vital  </a:t>
            </a:r>
            <a:r>
              <a:rPr lang="en-US" sz="2400" i="1" spc="65" dirty="0">
                <a:latin typeface="Times New Roman"/>
                <a:cs typeface="Times New Roman"/>
              </a:rPr>
              <a:t>importance </a:t>
            </a:r>
            <a:r>
              <a:rPr lang="en-US" sz="2400" i="1" spc="125" dirty="0">
                <a:latin typeface="Times New Roman"/>
                <a:cs typeface="Times New Roman"/>
              </a:rPr>
              <a:t>that </a:t>
            </a:r>
            <a:r>
              <a:rPr lang="en-US" sz="2400" i="1" spc="90" dirty="0">
                <a:latin typeface="Times New Roman"/>
                <a:cs typeface="Times New Roman"/>
              </a:rPr>
              <a:t>the </a:t>
            </a:r>
            <a:r>
              <a:rPr lang="en-US" sz="2400" i="1" spc="65" dirty="0">
                <a:latin typeface="Times New Roman"/>
                <a:cs typeface="Times New Roman"/>
              </a:rPr>
              <a:t>sample </a:t>
            </a:r>
            <a:r>
              <a:rPr lang="en-US" sz="2400" i="1" spc="25" dirty="0">
                <a:latin typeface="Times New Roman"/>
                <a:cs typeface="Times New Roman"/>
              </a:rPr>
              <a:t>is </a:t>
            </a:r>
            <a:r>
              <a:rPr lang="en-US" sz="2400" i="1" spc="65" dirty="0">
                <a:latin typeface="Times New Roman"/>
                <a:cs typeface="Times New Roman"/>
              </a:rPr>
              <a:t>thoroughly </a:t>
            </a:r>
            <a:r>
              <a:rPr lang="en-US" sz="2400" i="1" spc="30" dirty="0">
                <a:latin typeface="Times New Roman"/>
                <a:cs typeface="Times New Roman"/>
              </a:rPr>
              <a:t>cleaned </a:t>
            </a:r>
            <a:r>
              <a:rPr lang="en-US" sz="2400" i="1" spc="65" dirty="0">
                <a:latin typeface="Times New Roman"/>
                <a:cs typeface="Times New Roman"/>
              </a:rPr>
              <a:t>using  </a:t>
            </a:r>
            <a:r>
              <a:rPr lang="en-US" sz="2400" i="1" spc="50" dirty="0">
                <a:latin typeface="Times New Roman"/>
                <a:cs typeface="Times New Roman"/>
              </a:rPr>
              <a:t>soapy </a:t>
            </a:r>
            <a:r>
              <a:rPr lang="en-US" sz="2400" i="1" spc="5" dirty="0">
                <a:latin typeface="Times New Roman"/>
                <a:cs typeface="Times New Roman"/>
              </a:rPr>
              <a:t>water, </a:t>
            </a:r>
            <a:r>
              <a:rPr lang="en-US" sz="2400" i="1" spc="20" dirty="0">
                <a:latin typeface="Times New Roman"/>
                <a:cs typeface="Times New Roman"/>
              </a:rPr>
              <a:t>followed </a:t>
            </a:r>
            <a:r>
              <a:rPr lang="en-US" sz="2400" i="1" spc="45" dirty="0">
                <a:latin typeface="Times New Roman"/>
                <a:cs typeface="Times New Roman"/>
              </a:rPr>
              <a:t>by </a:t>
            </a:r>
            <a:r>
              <a:rPr lang="en-US" sz="2400" i="1" spc="30" dirty="0">
                <a:latin typeface="Times New Roman"/>
                <a:cs typeface="Times New Roman"/>
              </a:rPr>
              <a:t>alcohol, </a:t>
            </a:r>
            <a:r>
              <a:rPr lang="en-US" sz="2400" i="1" spc="70" dirty="0">
                <a:latin typeface="Times New Roman"/>
                <a:cs typeface="Times New Roman"/>
              </a:rPr>
              <a:t>and</a:t>
            </a:r>
            <a:r>
              <a:rPr lang="en-US" sz="2400" i="1" spc="-385" dirty="0">
                <a:latin typeface="Times New Roman"/>
                <a:cs typeface="Times New Roman"/>
              </a:rPr>
              <a:t> </a:t>
            </a:r>
            <a:r>
              <a:rPr lang="en-US" sz="2400" i="1" spc="10" dirty="0">
                <a:latin typeface="Times New Roman"/>
                <a:cs typeface="Times New Roman"/>
              </a:rPr>
              <a:t>dried </a:t>
            </a:r>
            <a:r>
              <a:rPr lang="en-US" sz="2400" i="1" spc="15" dirty="0">
                <a:latin typeface="Times New Roman"/>
                <a:cs typeface="Times New Roman"/>
              </a:rPr>
              <a:t>before </a:t>
            </a:r>
            <a:r>
              <a:rPr lang="en-US" sz="2400" i="1" spc="75" dirty="0">
                <a:latin typeface="Times New Roman"/>
                <a:cs typeface="Times New Roman"/>
              </a:rPr>
              <a:t>moving  </a:t>
            </a:r>
            <a:r>
              <a:rPr lang="en-US" sz="2400" i="1" spc="105" dirty="0">
                <a:latin typeface="Times New Roman"/>
                <a:cs typeface="Times New Roman"/>
              </a:rPr>
              <a:t>onto </a:t>
            </a:r>
            <a:r>
              <a:rPr lang="en-US" sz="2400" i="1" spc="90" dirty="0">
                <a:latin typeface="Times New Roman"/>
                <a:cs typeface="Times New Roman"/>
              </a:rPr>
              <a:t>the </a:t>
            </a:r>
            <a:r>
              <a:rPr lang="en-US" sz="2400" i="1" spc="55" dirty="0">
                <a:latin typeface="Times New Roman"/>
                <a:cs typeface="Times New Roman"/>
              </a:rPr>
              <a:t>final </a:t>
            </a:r>
            <a:r>
              <a:rPr lang="en-US" sz="2400" i="1" spc="45" dirty="0">
                <a:latin typeface="Times New Roman"/>
                <a:cs typeface="Times New Roman"/>
              </a:rPr>
              <a:t>stage. </a:t>
            </a:r>
            <a:r>
              <a:rPr lang="en-US" sz="2400" spc="-5" dirty="0">
                <a:latin typeface="Times New Roman"/>
                <a:cs typeface="Times New Roman"/>
              </a:rPr>
              <a:t>Any </a:t>
            </a:r>
            <a:r>
              <a:rPr lang="en-US" sz="2400" spc="114" dirty="0">
                <a:latin typeface="Times New Roman"/>
                <a:cs typeface="Times New Roman"/>
              </a:rPr>
              <a:t>contamination </a:t>
            </a:r>
            <a:r>
              <a:rPr lang="en-US" sz="2400" spc="20" dirty="0">
                <a:latin typeface="Times New Roman"/>
                <a:cs typeface="Times New Roman"/>
              </a:rPr>
              <a:t>of </a:t>
            </a:r>
            <a:r>
              <a:rPr lang="en-US" sz="2400" spc="145" dirty="0">
                <a:latin typeface="Times New Roman"/>
                <a:cs typeface="Times New Roman"/>
              </a:rPr>
              <a:t>the </a:t>
            </a:r>
            <a:r>
              <a:rPr lang="en-US" sz="2400" spc="55" dirty="0">
                <a:latin typeface="Times New Roman"/>
                <a:cs typeface="Times New Roman"/>
              </a:rPr>
              <a:t>final  </a:t>
            </a:r>
            <a:r>
              <a:rPr lang="en-US" sz="2400" spc="75" dirty="0">
                <a:latin typeface="Times New Roman"/>
                <a:cs typeface="Times New Roman"/>
              </a:rPr>
              <a:t>polishing </a:t>
            </a:r>
            <a:r>
              <a:rPr lang="en-US" sz="2400" spc="55" dirty="0">
                <a:latin typeface="Times New Roman"/>
                <a:cs typeface="Times New Roman"/>
              </a:rPr>
              <a:t>disc </a:t>
            </a:r>
            <a:r>
              <a:rPr lang="en-US" sz="2400" spc="10" dirty="0">
                <a:latin typeface="Times New Roman"/>
                <a:cs typeface="Times New Roman"/>
              </a:rPr>
              <a:t>will </a:t>
            </a:r>
            <a:r>
              <a:rPr lang="en-US" sz="2400" spc="100" dirty="0">
                <a:latin typeface="Times New Roman"/>
                <a:cs typeface="Times New Roman"/>
              </a:rPr>
              <a:t>make </a:t>
            </a:r>
            <a:r>
              <a:rPr lang="en-US" sz="2400" spc="90" dirty="0">
                <a:latin typeface="Times New Roman"/>
                <a:cs typeface="Times New Roman"/>
              </a:rPr>
              <a:t>it </a:t>
            </a:r>
            <a:r>
              <a:rPr lang="en-US" sz="2400" spc="70" dirty="0">
                <a:latin typeface="Times New Roman"/>
                <a:cs typeface="Times New Roman"/>
              </a:rPr>
              <a:t>impossible </a:t>
            </a:r>
            <a:r>
              <a:rPr lang="en-US" sz="2400" spc="120" dirty="0">
                <a:latin typeface="Times New Roman"/>
                <a:cs typeface="Times New Roman"/>
              </a:rPr>
              <a:t>to </a:t>
            </a:r>
            <a:r>
              <a:rPr lang="en-US" sz="2400" spc="55" dirty="0">
                <a:latin typeface="Times New Roman"/>
                <a:cs typeface="Times New Roman"/>
              </a:rPr>
              <a:t>achieve </a:t>
            </a:r>
            <a:r>
              <a:rPr lang="en-US" sz="2400" spc="85" dirty="0">
                <a:latin typeface="Times New Roman"/>
                <a:cs typeface="Times New Roman"/>
              </a:rPr>
              <a:t>a  </a:t>
            </a:r>
            <a:r>
              <a:rPr lang="en-US" sz="2400" spc="65" dirty="0">
                <a:latin typeface="Times New Roman"/>
                <a:cs typeface="Times New Roman"/>
              </a:rPr>
              <a:t>satisfactory</a:t>
            </a:r>
            <a:r>
              <a:rPr lang="en-US" sz="2400" spc="-105" dirty="0">
                <a:latin typeface="Times New Roman"/>
                <a:cs typeface="Times New Roman"/>
              </a:rPr>
              <a:t> </a:t>
            </a:r>
            <a:r>
              <a:rPr lang="en-US" sz="2400" spc="65" dirty="0">
                <a:latin typeface="Times New Roman"/>
                <a:cs typeface="Times New Roman"/>
              </a:rPr>
              <a:t>polish.</a:t>
            </a:r>
          </a:p>
          <a:p>
            <a:pPr marL="286385" marR="276860" indent="-274320" algn="just">
              <a:spcBef>
                <a:spcPts val="580"/>
              </a:spcBef>
              <a:buClr>
                <a:srgbClr val="0AD0D9"/>
              </a:buClr>
              <a:buSzPct val="93750"/>
              <a:buFont typeface="Arial"/>
              <a:buChar char=""/>
              <a:tabLst>
                <a:tab pos="287020" algn="l"/>
              </a:tabLst>
            </a:pPr>
            <a:endParaRPr lang="en-US" sz="2400" dirty="0">
              <a:latin typeface="Times New Roman"/>
              <a:cs typeface="Times New Roman"/>
            </a:endParaRPr>
          </a:p>
          <a:p>
            <a:pPr marL="286385" marR="93980" indent="-274320" algn="just">
              <a:spcBef>
                <a:spcPts val="575"/>
              </a:spcBef>
              <a:buClr>
                <a:srgbClr val="0AD0D9"/>
              </a:buClr>
              <a:buSzPct val="93750"/>
              <a:buFont typeface="Arial"/>
              <a:buChar char=""/>
              <a:tabLst>
                <a:tab pos="287020" algn="l"/>
              </a:tabLst>
            </a:pPr>
            <a:r>
              <a:rPr lang="en-US" sz="2400" spc="65" dirty="0">
                <a:latin typeface="Times New Roman"/>
                <a:cs typeface="Times New Roman"/>
              </a:rPr>
              <a:t>Examining</a:t>
            </a:r>
            <a:r>
              <a:rPr lang="en-US" sz="2400" spc="-30" dirty="0">
                <a:latin typeface="Times New Roman"/>
                <a:cs typeface="Times New Roman"/>
              </a:rPr>
              <a:t> </a:t>
            </a:r>
            <a:r>
              <a:rPr lang="en-US" sz="2400" spc="145" dirty="0">
                <a:latin typeface="Times New Roman"/>
                <a:cs typeface="Times New Roman"/>
              </a:rPr>
              <a:t>the</a:t>
            </a:r>
            <a:r>
              <a:rPr lang="en-US" sz="2400" spc="-110" dirty="0">
                <a:latin typeface="Times New Roman"/>
                <a:cs typeface="Times New Roman"/>
              </a:rPr>
              <a:t> </a:t>
            </a:r>
            <a:r>
              <a:rPr lang="en-US" sz="2400" spc="100" dirty="0">
                <a:latin typeface="Times New Roman"/>
                <a:cs typeface="Times New Roman"/>
              </a:rPr>
              <a:t>specimen</a:t>
            </a:r>
            <a:r>
              <a:rPr lang="en-US" sz="2400" spc="-35" dirty="0">
                <a:latin typeface="Times New Roman"/>
                <a:cs typeface="Times New Roman"/>
              </a:rPr>
              <a:t> </a:t>
            </a:r>
            <a:r>
              <a:rPr lang="en-US" sz="2400" spc="100" dirty="0">
                <a:latin typeface="Times New Roman"/>
                <a:cs typeface="Times New Roman"/>
              </a:rPr>
              <a:t>in</a:t>
            </a:r>
            <a:r>
              <a:rPr lang="en-US" sz="2400" spc="-60" dirty="0">
                <a:latin typeface="Times New Roman"/>
                <a:cs typeface="Times New Roman"/>
              </a:rPr>
              <a:t> </a:t>
            </a:r>
            <a:r>
              <a:rPr lang="en-US" sz="2400" spc="145" dirty="0">
                <a:latin typeface="Times New Roman"/>
                <a:cs typeface="Times New Roman"/>
              </a:rPr>
              <a:t>the</a:t>
            </a:r>
            <a:r>
              <a:rPr lang="en-US" sz="2400" spc="-45" dirty="0">
                <a:latin typeface="Times New Roman"/>
                <a:cs typeface="Times New Roman"/>
              </a:rPr>
              <a:t> </a:t>
            </a:r>
            <a:r>
              <a:rPr lang="en-US" sz="2400" spc="75" dirty="0">
                <a:latin typeface="Times New Roman"/>
                <a:cs typeface="Times New Roman"/>
              </a:rPr>
              <a:t>microscope</a:t>
            </a:r>
            <a:r>
              <a:rPr lang="en-US" sz="2400" spc="-105" dirty="0">
                <a:latin typeface="Times New Roman"/>
                <a:cs typeface="Times New Roman"/>
              </a:rPr>
              <a:t> </a:t>
            </a:r>
            <a:r>
              <a:rPr lang="en-US" sz="2400" spc="75" dirty="0">
                <a:latin typeface="Times New Roman"/>
                <a:cs typeface="Times New Roman"/>
              </a:rPr>
              <a:t>after</a:t>
            </a:r>
            <a:r>
              <a:rPr lang="en-US" sz="2400" spc="-120" dirty="0">
                <a:latin typeface="Times New Roman"/>
                <a:cs typeface="Times New Roman"/>
              </a:rPr>
              <a:t> </a:t>
            </a:r>
            <a:r>
              <a:rPr lang="en-US" sz="2400" spc="35" dirty="0">
                <a:latin typeface="Times New Roman"/>
                <a:cs typeface="Times New Roman"/>
              </a:rPr>
              <a:t>polishing  </a:t>
            </a:r>
            <a:r>
              <a:rPr lang="en-US" sz="2400" spc="110" dirty="0">
                <a:latin typeface="Times New Roman"/>
                <a:cs typeface="Times New Roman"/>
              </a:rPr>
              <a:t>should </a:t>
            </a:r>
            <a:r>
              <a:rPr lang="en-US" sz="2400" spc="40" dirty="0">
                <a:latin typeface="Times New Roman"/>
                <a:cs typeface="Times New Roman"/>
              </a:rPr>
              <a:t>reveal </a:t>
            </a:r>
            <a:r>
              <a:rPr lang="en-US" sz="2400" spc="105" dirty="0">
                <a:latin typeface="Times New Roman"/>
                <a:cs typeface="Times New Roman"/>
              </a:rPr>
              <a:t>mirror</a:t>
            </a:r>
            <a:r>
              <a:rPr lang="en-US" sz="2400" spc="-420" dirty="0">
                <a:latin typeface="Times New Roman"/>
                <a:cs typeface="Times New Roman"/>
              </a:rPr>
              <a:t> </a:t>
            </a:r>
            <a:r>
              <a:rPr lang="en-US" sz="2400" spc="30" dirty="0">
                <a:latin typeface="Times New Roman"/>
                <a:cs typeface="Times New Roman"/>
              </a:rPr>
              <a:t>like </a:t>
            </a:r>
            <a:r>
              <a:rPr lang="en-US" sz="2400" spc="55" dirty="0">
                <a:latin typeface="Times New Roman"/>
                <a:cs typeface="Times New Roman"/>
              </a:rPr>
              <a:t>surface.</a:t>
            </a:r>
            <a:endParaRPr lang="en-US" sz="2400" dirty="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228600"/>
            <a:ext cx="7886700" cy="1325563"/>
          </a:xfrm>
        </p:spPr>
        <p:txBody>
          <a:bodyPr>
            <a:normAutofit/>
          </a:bodyPr>
          <a:lstStyle/>
          <a:p>
            <a:r>
              <a:rPr lang="en-US" b="1" dirty="0">
                <a:latin typeface="Times New Roman" panose="02020603050405020304" pitchFamily="18" charset="0"/>
                <a:cs typeface="Times New Roman" panose="02020603050405020304" pitchFamily="18" charset="0"/>
              </a:rPr>
              <a:t>Machine for Grinding and Polishing</a:t>
            </a:r>
          </a:p>
        </p:txBody>
      </p:sp>
      <p:pic>
        <p:nvPicPr>
          <p:cNvPr id="1026" name="Picture 2" descr="C:\Users\chanu\Desktop\Subject Taught\material Science &amp; Engineering-2019-2020\2020-2021\Grinding and polishing equipment 1600x730 px.jpg"/>
          <p:cNvPicPr>
            <a:picLocks noGrp="1" noChangeAspect="1" noChangeArrowheads="1"/>
          </p:cNvPicPr>
          <p:nvPr>
            <p:ph idx="1"/>
          </p:nvPr>
        </p:nvPicPr>
        <p:blipFill>
          <a:blip r:embed="rId2"/>
          <a:srcRect/>
          <a:stretch>
            <a:fillRect/>
          </a:stretch>
        </p:blipFill>
        <p:spPr bwMode="auto">
          <a:xfrm>
            <a:off x="609600" y="1383268"/>
            <a:ext cx="8229600" cy="3754755"/>
          </a:xfrm>
          <a:prstGeom prst="rect">
            <a:avLst/>
          </a:prstGeom>
          <a:noFill/>
        </p:spPr>
      </p:pic>
      <p:sp>
        <p:nvSpPr>
          <p:cNvPr id="4" name="TextBox 3"/>
          <p:cNvSpPr txBox="1"/>
          <p:nvPr/>
        </p:nvSpPr>
        <p:spPr>
          <a:xfrm>
            <a:off x="1828800" y="5138023"/>
            <a:ext cx="616265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Figure showing machine used for grinding and polishing.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685800" y="457200"/>
            <a:ext cx="2603500" cy="690574"/>
          </a:xfrm>
          <a:prstGeom prst="rect">
            <a:avLst/>
          </a:prstGeom>
        </p:spPr>
        <p:txBody>
          <a:bodyPr vert="horz" wrap="square" lIns="0" tIns="13335" rIns="0" bIns="0" rtlCol="0">
            <a:spAutoFit/>
          </a:bodyPr>
          <a:lstStyle/>
          <a:p>
            <a:pPr marL="12700">
              <a:lnSpc>
                <a:spcPct val="100000"/>
              </a:lnSpc>
              <a:spcBef>
                <a:spcPts val="105"/>
              </a:spcBef>
            </a:pPr>
            <a:r>
              <a:rPr lang="en-US" sz="4400" b="1" spc="-25" dirty="0">
                <a:latin typeface="Times New Roman" panose="02020603050405020304" pitchFamily="18" charset="0"/>
                <a:cs typeface="Times New Roman" panose="02020603050405020304" pitchFamily="18" charset="0"/>
              </a:rPr>
              <a:t>Etching</a:t>
            </a:r>
            <a:endParaRPr sz="44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152400" y="1314639"/>
            <a:ext cx="8686800" cy="3928639"/>
          </a:xfrm>
          <a:prstGeom prst="rect">
            <a:avLst/>
          </a:prstGeom>
        </p:spPr>
        <p:txBody>
          <a:bodyPr vert="horz" wrap="square" lIns="0" tIns="55244" rIns="0" bIns="0" rtlCol="0">
            <a:spAutoFit/>
          </a:bodyPr>
          <a:lstStyle/>
          <a:p>
            <a:pPr marL="12700" algn="just">
              <a:lnSpc>
                <a:spcPct val="100000"/>
              </a:lnSpc>
              <a:spcBef>
                <a:spcPts val="434"/>
              </a:spcBef>
              <a:buFont typeface="Wingdings" pitchFamily="2" charset="2"/>
              <a:buChar char="q"/>
            </a:pPr>
            <a:r>
              <a:rPr lang="en-US" sz="2500" spc="100" dirty="0">
                <a:latin typeface="Times New Roman"/>
                <a:cs typeface="Times New Roman"/>
              </a:rPr>
              <a:t>The</a:t>
            </a:r>
            <a:r>
              <a:rPr lang="en-US" sz="2500" spc="-110" dirty="0">
                <a:latin typeface="Times New Roman"/>
                <a:cs typeface="Times New Roman"/>
              </a:rPr>
              <a:t> </a:t>
            </a:r>
            <a:r>
              <a:rPr lang="en-US" sz="2500" spc="125" dirty="0">
                <a:latin typeface="Times New Roman"/>
                <a:cs typeface="Times New Roman"/>
              </a:rPr>
              <a:t>purpose</a:t>
            </a:r>
            <a:r>
              <a:rPr lang="en-US" sz="2500" spc="-125" dirty="0">
                <a:latin typeface="Times New Roman"/>
                <a:cs typeface="Times New Roman"/>
              </a:rPr>
              <a:t> </a:t>
            </a:r>
            <a:r>
              <a:rPr lang="en-US" sz="2500" spc="20" dirty="0">
                <a:latin typeface="Times New Roman"/>
                <a:cs typeface="Times New Roman"/>
              </a:rPr>
              <a:t>of</a:t>
            </a:r>
            <a:r>
              <a:rPr lang="en-US" sz="2500" dirty="0">
                <a:latin typeface="Times New Roman"/>
                <a:cs typeface="Times New Roman"/>
              </a:rPr>
              <a:t> </a:t>
            </a:r>
            <a:r>
              <a:rPr lang="en-US" sz="2500" spc="110" dirty="0">
                <a:latin typeface="Times New Roman"/>
                <a:cs typeface="Times New Roman"/>
              </a:rPr>
              <a:t>etching</a:t>
            </a:r>
            <a:r>
              <a:rPr lang="en-US" sz="2500" spc="-20" dirty="0">
                <a:latin typeface="Times New Roman"/>
                <a:cs typeface="Times New Roman"/>
              </a:rPr>
              <a:t> </a:t>
            </a:r>
            <a:r>
              <a:rPr lang="en-US" sz="2500" spc="25" dirty="0">
                <a:latin typeface="Times New Roman"/>
                <a:cs typeface="Times New Roman"/>
              </a:rPr>
              <a:t>is</a:t>
            </a:r>
            <a:r>
              <a:rPr lang="en-US" sz="2500" spc="-80" dirty="0">
                <a:latin typeface="Times New Roman"/>
                <a:cs typeface="Times New Roman"/>
              </a:rPr>
              <a:t> </a:t>
            </a:r>
            <a:r>
              <a:rPr lang="en-US" sz="2500" spc="60" dirty="0">
                <a:latin typeface="Times New Roman"/>
                <a:cs typeface="Times New Roman"/>
              </a:rPr>
              <a:t>two-fold.</a:t>
            </a:r>
            <a:endParaRPr lang="en-US" sz="2500" dirty="0">
              <a:latin typeface="Times New Roman"/>
              <a:cs typeface="Times New Roman"/>
            </a:endParaRPr>
          </a:p>
          <a:p>
            <a:pPr marL="215900" marR="7620" indent="-215900" algn="just">
              <a:lnSpc>
                <a:spcPts val="3020"/>
              </a:lnSpc>
              <a:spcBef>
                <a:spcPts val="720"/>
              </a:spcBef>
              <a:buSzPct val="96428"/>
              <a:buAutoNum type="arabicPeriod"/>
              <a:tabLst>
                <a:tab pos="215900" algn="l"/>
              </a:tabLst>
            </a:pPr>
            <a:r>
              <a:rPr lang="en-US" sz="2500" spc="90" dirty="0">
                <a:latin typeface="Times New Roman"/>
                <a:cs typeface="Times New Roman"/>
              </a:rPr>
              <a:t>Grinding </a:t>
            </a:r>
            <a:r>
              <a:rPr lang="en-US" sz="2500" spc="170" dirty="0">
                <a:latin typeface="Times New Roman"/>
                <a:cs typeface="Times New Roman"/>
              </a:rPr>
              <a:t>and </a:t>
            </a:r>
            <a:r>
              <a:rPr lang="en-US" sz="2500" spc="90" dirty="0">
                <a:latin typeface="Times New Roman"/>
                <a:cs typeface="Times New Roman"/>
              </a:rPr>
              <a:t>polishing </a:t>
            </a:r>
            <a:r>
              <a:rPr lang="en-US" sz="2500" spc="114" dirty="0">
                <a:latin typeface="Times New Roman"/>
                <a:cs typeface="Times New Roman"/>
              </a:rPr>
              <a:t>operations </a:t>
            </a:r>
            <a:r>
              <a:rPr lang="en-US" sz="2500" spc="120" dirty="0">
                <a:latin typeface="Times New Roman"/>
                <a:cs typeface="Times New Roman"/>
              </a:rPr>
              <a:t>produce </a:t>
            </a:r>
            <a:r>
              <a:rPr lang="en-US" sz="2500" spc="95" dirty="0">
                <a:latin typeface="Times New Roman"/>
                <a:cs typeface="Times New Roman"/>
              </a:rPr>
              <a:t>a  </a:t>
            </a:r>
            <a:r>
              <a:rPr lang="en-US" sz="2500" spc="60" dirty="0">
                <a:latin typeface="Times New Roman"/>
                <a:cs typeface="Times New Roman"/>
              </a:rPr>
              <a:t>highly</a:t>
            </a:r>
            <a:r>
              <a:rPr lang="en-US" sz="2500" spc="-35" dirty="0">
                <a:latin typeface="Times New Roman"/>
                <a:cs typeface="Times New Roman"/>
              </a:rPr>
              <a:t> </a:t>
            </a:r>
            <a:r>
              <a:rPr lang="en-US" sz="2500" spc="105" dirty="0">
                <a:latin typeface="Times New Roman"/>
                <a:cs typeface="Times New Roman"/>
              </a:rPr>
              <a:t>deformed,</a:t>
            </a:r>
            <a:r>
              <a:rPr lang="en-US" sz="2500" spc="50" dirty="0">
                <a:latin typeface="Times New Roman"/>
                <a:cs typeface="Times New Roman"/>
              </a:rPr>
              <a:t> </a:t>
            </a:r>
            <a:r>
              <a:rPr lang="en-US" sz="2500" spc="160" dirty="0">
                <a:latin typeface="Times New Roman"/>
                <a:cs typeface="Times New Roman"/>
              </a:rPr>
              <a:t>thin</a:t>
            </a:r>
            <a:r>
              <a:rPr lang="en-US" sz="2500" spc="10" dirty="0">
                <a:latin typeface="Times New Roman"/>
                <a:cs typeface="Times New Roman"/>
              </a:rPr>
              <a:t> </a:t>
            </a:r>
            <a:r>
              <a:rPr lang="en-US" sz="2500" spc="25" dirty="0">
                <a:latin typeface="Times New Roman"/>
                <a:cs typeface="Times New Roman"/>
              </a:rPr>
              <a:t>layer</a:t>
            </a:r>
            <a:r>
              <a:rPr lang="en-US" sz="2500" spc="-45" dirty="0">
                <a:latin typeface="Times New Roman"/>
                <a:cs typeface="Times New Roman"/>
              </a:rPr>
              <a:t> </a:t>
            </a:r>
            <a:r>
              <a:rPr lang="en-US" sz="2500" spc="170" dirty="0">
                <a:latin typeface="Times New Roman"/>
                <a:cs typeface="Times New Roman"/>
              </a:rPr>
              <a:t>on</a:t>
            </a:r>
            <a:r>
              <a:rPr lang="en-US" sz="2500" spc="15" dirty="0">
                <a:latin typeface="Times New Roman"/>
                <a:cs typeface="Times New Roman"/>
              </a:rPr>
              <a:t> </a:t>
            </a:r>
            <a:r>
              <a:rPr lang="en-US" sz="2500" spc="170" dirty="0">
                <a:latin typeface="Times New Roman"/>
                <a:cs typeface="Times New Roman"/>
              </a:rPr>
              <a:t>the</a:t>
            </a:r>
            <a:r>
              <a:rPr lang="en-US" sz="2500" spc="-30" dirty="0">
                <a:latin typeface="Times New Roman"/>
                <a:cs typeface="Times New Roman"/>
              </a:rPr>
              <a:t> </a:t>
            </a:r>
            <a:r>
              <a:rPr lang="en-US" sz="2500" spc="70" dirty="0">
                <a:latin typeface="Times New Roman"/>
                <a:cs typeface="Times New Roman"/>
              </a:rPr>
              <a:t>surface</a:t>
            </a:r>
            <a:r>
              <a:rPr lang="en-US" sz="2500" spc="-15" dirty="0">
                <a:latin typeface="Times New Roman"/>
                <a:cs typeface="Times New Roman"/>
              </a:rPr>
              <a:t> </a:t>
            </a:r>
            <a:r>
              <a:rPr lang="en-US" sz="2500" spc="100" dirty="0">
                <a:latin typeface="Times New Roman"/>
                <a:cs typeface="Times New Roman"/>
              </a:rPr>
              <a:t>which</a:t>
            </a:r>
            <a:r>
              <a:rPr lang="en-US" sz="2500" dirty="0">
                <a:latin typeface="Times New Roman"/>
                <a:cs typeface="Times New Roman"/>
              </a:rPr>
              <a:t> </a:t>
            </a:r>
            <a:r>
              <a:rPr lang="en-US" sz="2500" spc="25" dirty="0">
                <a:latin typeface="Times New Roman"/>
                <a:cs typeface="Times New Roman"/>
              </a:rPr>
              <a:t>is  </a:t>
            </a:r>
            <a:r>
              <a:rPr lang="en-US" sz="2500" spc="95" dirty="0">
                <a:latin typeface="Times New Roman"/>
                <a:cs typeface="Times New Roman"/>
              </a:rPr>
              <a:t>removed </a:t>
            </a:r>
            <a:r>
              <a:rPr lang="en-US" sz="2500" spc="65" dirty="0">
                <a:latin typeface="Times New Roman"/>
                <a:cs typeface="Times New Roman"/>
              </a:rPr>
              <a:t>chemically </a:t>
            </a:r>
            <a:r>
              <a:rPr lang="en-US" sz="2500" spc="125" dirty="0">
                <a:latin typeface="Times New Roman"/>
                <a:cs typeface="Times New Roman"/>
              </a:rPr>
              <a:t>during</a:t>
            </a:r>
            <a:r>
              <a:rPr lang="en-US" sz="2500" spc="-445" dirty="0">
                <a:latin typeface="Times New Roman"/>
                <a:cs typeface="Times New Roman"/>
              </a:rPr>
              <a:t> </a:t>
            </a:r>
            <a:r>
              <a:rPr lang="en-US" sz="2500" spc="90" dirty="0">
                <a:latin typeface="Times New Roman"/>
                <a:cs typeface="Times New Roman"/>
              </a:rPr>
              <a:t>etching.</a:t>
            </a:r>
            <a:endParaRPr lang="en-US" sz="2500" dirty="0">
              <a:latin typeface="Times New Roman"/>
              <a:cs typeface="Times New Roman"/>
            </a:endParaRPr>
          </a:p>
          <a:p>
            <a:pPr marL="286385" marR="5080" indent="-274320" algn="just">
              <a:lnSpc>
                <a:spcPct val="90000"/>
              </a:lnSpc>
              <a:spcBef>
                <a:spcPts val="640"/>
              </a:spcBef>
              <a:buAutoNum type="arabicPeriod"/>
              <a:tabLst>
                <a:tab pos="381635" algn="l"/>
              </a:tabLst>
            </a:pPr>
            <a:r>
              <a:rPr lang="en-US" sz="2500" spc="75" dirty="0">
                <a:latin typeface="Times New Roman"/>
                <a:cs typeface="Times New Roman"/>
              </a:rPr>
              <a:t>Attacks </a:t>
            </a:r>
            <a:r>
              <a:rPr lang="en-US" sz="2500" spc="170" dirty="0">
                <a:latin typeface="Times New Roman"/>
                <a:cs typeface="Times New Roman"/>
              </a:rPr>
              <a:t>the </a:t>
            </a:r>
            <a:r>
              <a:rPr lang="en-US" sz="2500" spc="70" dirty="0">
                <a:latin typeface="Times New Roman"/>
                <a:cs typeface="Times New Roman"/>
              </a:rPr>
              <a:t>surface </a:t>
            </a:r>
            <a:r>
              <a:rPr lang="en-US" sz="2500" spc="114" dirty="0">
                <a:latin typeface="Times New Roman"/>
                <a:cs typeface="Times New Roman"/>
              </a:rPr>
              <a:t>with </a:t>
            </a:r>
            <a:r>
              <a:rPr lang="en-US" sz="2500" spc="85" dirty="0">
                <a:latin typeface="Times New Roman"/>
                <a:cs typeface="Times New Roman"/>
              </a:rPr>
              <a:t>preference </a:t>
            </a:r>
            <a:r>
              <a:rPr lang="en-US" sz="2500" spc="45" dirty="0">
                <a:latin typeface="Times New Roman"/>
                <a:cs typeface="Times New Roman"/>
              </a:rPr>
              <a:t>for </a:t>
            </a:r>
            <a:r>
              <a:rPr lang="en-US" sz="2500" spc="135" dirty="0">
                <a:latin typeface="Times New Roman"/>
                <a:cs typeface="Times New Roman"/>
              </a:rPr>
              <a:t>those</a:t>
            </a:r>
            <a:r>
              <a:rPr lang="en-US" sz="2500" spc="-135" dirty="0">
                <a:latin typeface="Times New Roman"/>
                <a:cs typeface="Times New Roman"/>
              </a:rPr>
              <a:t> </a:t>
            </a:r>
            <a:r>
              <a:rPr lang="en-US" sz="2500" spc="70" dirty="0">
                <a:latin typeface="Times New Roman"/>
                <a:cs typeface="Times New Roman"/>
              </a:rPr>
              <a:t>sites  </a:t>
            </a:r>
            <a:r>
              <a:rPr lang="en-US" sz="2500" spc="114" dirty="0">
                <a:latin typeface="Times New Roman"/>
                <a:cs typeface="Times New Roman"/>
              </a:rPr>
              <a:t>with </a:t>
            </a:r>
            <a:r>
              <a:rPr lang="en-US" sz="2500" spc="170" dirty="0">
                <a:latin typeface="Times New Roman"/>
                <a:cs typeface="Times New Roman"/>
              </a:rPr>
              <a:t>the </a:t>
            </a:r>
            <a:r>
              <a:rPr lang="en-US" sz="2500" spc="110" dirty="0">
                <a:latin typeface="Times New Roman"/>
                <a:cs typeface="Times New Roman"/>
              </a:rPr>
              <a:t>highest </a:t>
            </a:r>
            <a:r>
              <a:rPr lang="en-US" sz="2500" spc="45" dirty="0">
                <a:latin typeface="Times New Roman"/>
                <a:cs typeface="Times New Roman"/>
              </a:rPr>
              <a:t>energy, </a:t>
            </a:r>
            <a:r>
              <a:rPr lang="en-US" sz="2500" spc="85" dirty="0">
                <a:latin typeface="Times New Roman"/>
                <a:cs typeface="Times New Roman"/>
              </a:rPr>
              <a:t>leading </a:t>
            </a:r>
            <a:r>
              <a:rPr lang="en-US" sz="2500" spc="140" dirty="0">
                <a:latin typeface="Times New Roman"/>
                <a:cs typeface="Times New Roman"/>
              </a:rPr>
              <a:t>to </a:t>
            </a:r>
            <a:r>
              <a:rPr lang="en-US" sz="2500" spc="65" dirty="0">
                <a:latin typeface="Times New Roman"/>
                <a:cs typeface="Times New Roman"/>
              </a:rPr>
              <a:t>surface </a:t>
            </a:r>
            <a:r>
              <a:rPr lang="en-US" sz="2500" spc="35" dirty="0">
                <a:latin typeface="Times New Roman"/>
                <a:cs typeface="Times New Roman"/>
              </a:rPr>
              <a:t>relief  </a:t>
            </a:r>
            <a:r>
              <a:rPr lang="en-US" sz="2500" spc="100" dirty="0">
                <a:latin typeface="Times New Roman"/>
                <a:cs typeface="Times New Roman"/>
              </a:rPr>
              <a:t>which </a:t>
            </a:r>
            <a:r>
              <a:rPr lang="en-US" sz="2500" spc="40" dirty="0">
                <a:latin typeface="Times New Roman"/>
                <a:cs typeface="Times New Roman"/>
              </a:rPr>
              <a:t>allows </a:t>
            </a:r>
            <a:r>
              <a:rPr lang="en-US" sz="2500" spc="80" dirty="0">
                <a:latin typeface="Times New Roman"/>
                <a:cs typeface="Times New Roman"/>
              </a:rPr>
              <a:t>different </a:t>
            </a:r>
            <a:r>
              <a:rPr lang="en-US" sz="2500" spc="70" dirty="0">
                <a:latin typeface="Times New Roman"/>
                <a:cs typeface="Times New Roman"/>
              </a:rPr>
              <a:t>crystal </a:t>
            </a:r>
            <a:r>
              <a:rPr lang="en-US" sz="2500" spc="110" dirty="0">
                <a:latin typeface="Times New Roman"/>
                <a:cs typeface="Times New Roman"/>
              </a:rPr>
              <a:t>orientations, </a:t>
            </a:r>
            <a:r>
              <a:rPr lang="en-US" sz="2500" spc="85" dirty="0">
                <a:latin typeface="Times New Roman"/>
                <a:cs typeface="Times New Roman"/>
              </a:rPr>
              <a:t>grain  </a:t>
            </a:r>
            <a:r>
              <a:rPr lang="en-US" sz="2500" spc="110" dirty="0">
                <a:latin typeface="Times New Roman"/>
                <a:cs typeface="Times New Roman"/>
              </a:rPr>
              <a:t>boundaries, </a:t>
            </a:r>
            <a:r>
              <a:rPr lang="en-US" sz="2500" spc="90" dirty="0">
                <a:latin typeface="Times New Roman"/>
                <a:cs typeface="Times New Roman"/>
              </a:rPr>
              <a:t>precipitates, </a:t>
            </a:r>
            <a:r>
              <a:rPr lang="en-US" sz="2500" spc="110" dirty="0">
                <a:latin typeface="Times New Roman"/>
                <a:cs typeface="Times New Roman"/>
              </a:rPr>
              <a:t>phases </a:t>
            </a:r>
            <a:r>
              <a:rPr lang="en-US" sz="2500" spc="170" dirty="0">
                <a:latin typeface="Times New Roman"/>
                <a:cs typeface="Times New Roman"/>
              </a:rPr>
              <a:t>and </a:t>
            </a:r>
            <a:r>
              <a:rPr lang="en-US" sz="2500" spc="80" dirty="0">
                <a:latin typeface="Times New Roman"/>
                <a:cs typeface="Times New Roman"/>
              </a:rPr>
              <a:t>defects </a:t>
            </a:r>
            <a:r>
              <a:rPr lang="en-US" sz="2500" spc="140" dirty="0">
                <a:latin typeface="Times New Roman"/>
                <a:cs typeface="Times New Roman"/>
              </a:rPr>
              <a:t>to </a:t>
            </a:r>
            <a:r>
              <a:rPr lang="en-US" sz="2500" spc="125" dirty="0">
                <a:latin typeface="Times New Roman"/>
                <a:cs typeface="Times New Roman"/>
              </a:rPr>
              <a:t>be  </a:t>
            </a:r>
            <a:r>
              <a:rPr lang="en-US" sz="2500" spc="105" dirty="0">
                <a:latin typeface="Times New Roman"/>
                <a:cs typeface="Times New Roman"/>
              </a:rPr>
              <a:t>distinguished </a:t>
            </a:r>
            <a:r>
              <a:rPr lang="en-US" sz="2500" spc="120" dirty="0">
                <a:latin typeface="Times New Roman"/>
                <a:cs typeface="Times New Roman"/>
              </a:rPr>
              <a:t>in </a:t>
            </a:r>
            <a:r>
              <a:rPr lang="en-US" sz="2500" spc="105" dirty="0">
                <a:latin typeface="Times New Roman"/>
                <a:cs typeface="Times New Roman"/>
              </a:rPr>
              <a:t>reflected </a:t>
            </a:r>
            <a:r>
              <a:rPr lang="en-US" sz="2500" spc="85" dirty="0">
                <a:latin typeface="Times New Roman"/>
                <a:cs typeface="Times New Roman"/>
              </a:rPr>
              <a:t>light</a:t>
            </a:r>
            <a:r>
              <a:rPr lang="en-US" sz="2500" spc="-470" dirty="0">
                <a:latin typeface="Times New Roman"/>
                <a:cs typeface="Times New Roman"/>
              </a:rPr>
              <a:t> </a:t>
            </a:r>
            <a:r>
              <a:rPr lang="en-US" sz="2500" spc="40" dirty="0">
                <a:latin typeface="Times New Roman"/>
                <a:cs typeface="Times New Roman"/>
              </a:rPr>
              <a:t>microscopy.</a:t>
            </a:r>
            <a:endParaRPr lang="en-US" sz="2500" dirty="0">
              <a:latin typeface="Times New Roman"/>
              <a:cs typeface="Times New Roman"/>
            </a:endParaRPr>
          </a:p>
          <a:p>
            <a:pPr marL="12700" algn="just">
              <a:lnSpc>
                <a:spcPct val="100000"/>
              </a:lnSpc>
              <a:spcBef>
                <a:spcPts val="434"/>
              </a:spcBef>
            </a:pPr>
            <a:endParaRPr sz="2500"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28600" y="228600"/>
            <a:ext cx="2222500" cy="711200"/>
          </a:xfrm>
          <a:prstGeom prst="rect">
            <a:avLst/>
          </a:prstGeom>
        </p:spPr>
        <p:txBody>
          <a:bodyPr vert="horz" wrap="square" lIns="0" tIns="12700" rIns="0" bIns="0" rtlCol="0">
            <a:spAutoFit/>
          </a:bodyPr>
          <a:lstStyle/>
          <a:p>
            <a:pPr marL="12700">
              <a:lnSpc>
                <a:spcPct val="100000"/>
              </a:lnSpc>
              <a:spcBef>
                <a:spcPts val="100"/>
              </a:spcBef>
            </a:pPr>
            <a:r>
              <a:rPr lang="en-US" sz="4400" b="1" spc="-25" dirty="0">
                <a:latin typeface="Times New Roman" panose="02020603050405020304" pitchFamily="18" charset="0"/>
                <a:cs typeface="Times New Roman" panose="02020603050405020304" pitchFamily="18" charset="0"/>
              </a:rPr>
              <a:t>Etching</a:t>
            </a:r>
            <a:endParaRPr sz="44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457199" y="1066800"/>
            <a:ext cx="8382635" cy="2383986"/>
          </a:xfrm>
          <a:prstGeom prst="rect">
            <a:avLst/>
          </a:prstGeom>
        </p:spPr>
        <p:txBody>
          <a:bodyPr vert="horz" wrap="square" lIns="0" tIns="49530" rIns="0" bIns="0" rtlCol="0">
            <a:spAutoFit/>
          </a:bodyPr>
          <a:lstStyle/>
          <a:p>
            <a:pPr marL="354965" marR="5080" indent="-342900" algn="just">
              <a:lnSpc>
                <a:spcPts val="2380"/>
              </a:lnSpc>
              <a:spcBef>
                <a:spcPts val="390"/>
              </a:spcBef>
              <a:buClr>
                <a:srgbClr val="0AD0D9"/>
              </a:buClr>
              <a:buSzPct val="93181"/>
              <a:buFont typeface="Wingdings" panose="05000000000000000000" pitchFamily="2" charset="2"/>
              <a:buChar char="q"/>
              <a:tabLst>
                <a:tab pos="287020" algn="l"/>
              </a:tabLst>
            </a:pPr>
            <a:r>
              <a:rPr lang="en-US" sz="2500" spc="60" dirty="0">
                <a:latin typeface="Times New Roman"/>
                <a:cs typeface="Times New Roman"/>
              </a:rPr>
              <a:t>Etching</a:t>
            </a:r>
            <a:r>
              <a:rPr lang="en-US" sz="2500" spc="-45" dirty="0">
                <a:latin typeface="Times New Roman"/>
                <a:cs typeface="Times New Roman"/>
              </a:rPr>
              <a:t> </a:t>
            </a:r>
            <a:r>
              <a:rPr lang="en-US" sz="2500" spc="95" dirty="0">
                <a:latin typeface="Times New Roman"/>
                <a:cs typeface="Times New Roman"/>
              </a:rPr>
              <a:t>should</a:t>
            </a:r>
            <a:r>
              <a:rPr lang="en-US" sz="2500" spc="-45" dirty="0">
                <a:latin typeface="Times New Roman"/>
                <a:cs typeface="Times New Roman"/>
              </a:rPr>
              <a:t> </a:t>
            </a:r>
            <a:r>
              <a:rPr lang="en-US" sz="2500" spc="5" dirty="0">
                <a:latin typeface="Times New Roman"/>
                <a:cs typeface="Times New Roman"/>
              </a:rPr>
              <a:t>always</a:t>
            </a:r>
            <a:r>
              <a:rPr lang="en-US" sz="2500" spc="-40" dirty="0">
                <a:latin typeface="Times New Roman"/>
                <a:cs typeface="Times New Roman"/>
              </a:rPr>
              <a:t> </a:t>
            </a:r>
            <a:r>
              <a:rPr lang="en-US" sz="2500" spc="95" dirty="0">
                <a:latin typeface="Times New Roman"/>
                <a:cs typeface="Times New Roman"/>
              </a:rPr>
              <a:t>be</a:t>
            </a:r>
            <a:r>
              <a:rPr lang="en-US" sz="2500" spc="-114" dirty="0">
                <a:latin typeface="Times New Roman"/>
                <a:cs typeface="Times New Roman"/>
              </a:rPr>
              <a:t> </a:t>
            </a:r>
            <a:r>
              <a:rPr lang="en-US" sz="2500" spc="120" dirty="0">
                <a:latin typeface="Times New Roman"/>
                <a:cs typeface="Times New Roman"/>
              </a:rPr>
              <a:t>done</a:t>
            </a:r>
            <a:r>
              <a:rPr lang="en-US" sz="2500" spc="-55" dirty="0">
                <a:latin typeface="Times New Roman"/>
                <a:cs typeface="Times New Roman"/>
              </a:rPr>
              <a:t> </a:t>
            </a:r>
            <a:r>
              <a:rPr lang="en-US" sz="2500" spc="90" dirty="0">
                <a:latin typeface="Times New Roman"/>
                <a:cs typeface="Times New Roman"/>
              </a:rPr>
              <a:t>in</a:t>
            </a:r>
            <a:r>
              <a:rPr lang="en-US" sz="2500" spc="-70" dirty="0">
                <a:latin typeface="Times New Roman"/>
                <a:cs typeface="Times New Roman"/>
              </a:rPr>
              <a:t> </a:t>
            </a:r>
            <a:r>
              <a:rPr lang="en-US" sz="2500" spc="45" dirty="0">
                <a:latin typeface="Times New Roman"/>
                <a:cs typeface="Times New Roman"/>
              </a:rPr>
              <a:t>stages,</a:t>
            </a:r>
            <a:r>
              <a:rPr lang="en-US" sz="2500" spc="-35" dirty="0">
                <a:latin typeface="Times New Roman"/>
                <a:cs typeface="Times New Roman"/>
              </a:rPr>
              <a:t> </a:t>
            </a:r>
            <a:r>
              <a:rPr lang="en-US" sz="2500" spc="85" dirty="0">
                <a:latin typeface="Times New Roman"/>
                <a:cs typeface="Times New Roman"/>
              </a:rPr>
              <a:t>beginning</a:t>
            </a:r>
            <a:r>
              <a:rPr lang="en-US" sz="2500" spc="-85" dirty="0">
                <a:latin typeface="Times New Roman"/>
                <a:cs typeface="Times New Roman"/>
              </a:rPr>
              <a:t> </a:t>
            </a:r>
            <a:r>
              <a:rPr lang="en-US" sz="2500" spc="90" dirty="0">
                <a:latin typeface="Times New Roman"/>
                <a:cs typeface="Times New Roman"/>
              </a:rPr>
              <a:t>with</a:t>
            </a:r>
            <a:r>
              <a:rPr lang="en-US" sz="2500" spc="-40" dirty="0">
                <a:latin typeface="Times New Roman"/>
                <a:cs typeface="Times New Roman"/>
              </a:rPr>
              <a:t> </a:t>
            </a:r>
            <a:r>
              <a:rPr lang="en-US" sz="2500" spc="5" dirty="0">
                <a:latin typeface="Times New Roman"/>
                <a:cs typeface="Times New Roman"/>
              </a:rPr>
              <a:t>light  </a:t>
            </a:r>
            <a:r>
              <a:rPr lang="en-US" sz="2500" spc="80" dirty="0">
                <a:latin typeface="Times New Roman"/>
                <a:cs typeface="Times New Roman"/>
              </a:rPr>
              <a:t>attack,</a:t>
            </a:r>
            <a:r>
              <a:rPr lang="en-US" sz="2500" spc="-75" dirty="0">
                <a:latin typeface="Times New Roman"/>
                <a:cs typeface="Times New Roman"/>
              </a:rPr>
              <a:t> </a:t>
            </a:r>
            <a:r>
              <a:rPr lang="en-US" sz="2500" spc="125" dirty="0">
                <a:latin typeface="Times New Roman"/>
                <a:cs typeface="Times New Roman"/>
              </a:rPr>
              <a:t>an</a:t>
            </a:r>
            <a:r>
              <a:rPr lang="en-US" sz="2500" spc="-100" dirty="0">
                <a:latin typeface="Times New Roman"/>
                <a:cs typeface="Times New Roman"/>
              </a:rPr>
              <a:t> </a:t>
            </a:r>
            <a:r>
              <a:rPr lang="en-US" sz="2500" spc="90" dirty="0">
                <a:latin typeface="Times New Roman"/>
                <a:cs typeface="Times New Roman"/>
              </a:rPr>
              <a:t>examination</a:t>
            </a:r>
            <a:r>
              <a:rPr lang="en-US" sz="2500" spc="-65" dirty="0">
                <a:latin typeface="Times New Roman"/>
                <a:cs typeface="Times New Roman"/>
              </a:rPr>
              <a:t> </a:t>
            </a:r>
            <a:r>
              <a:rPr lang="en-US" sz="2500" spc="90" dirty="0">
                <a:latin typeface="Times New Roman"/>
                <a:cs typeface="Times New Roman"/>
              </a:rPr>
              <a:t>in</a:t>
            </a:r>
            <a:r>
              <a:rPr lang="en-US" sz="2500" spc="-50" dirty="0">
                <a:latin typeface="Times New Roman"/>
                <a:cs typeface="Times New Roman"/>
              </a:rPr>
              <a:t> </a:t>
            </a:r>
            <a:r>
              <a:rPr lang="en-US" sz="2500" spc="130" dirty="0">
                <a:latin typeface="Times New Roman"/>
                <a:cs typeface="Times New Roman"/>
              </a:rPr>
              <a:t>the</a:t>
            </a:r>
            <a:r>
              <a:rPr lang="en-US" sz="2500" spc="-65" dirty="0">
                <a:latin typeface="Times New Roman"/>
                <a:cs typeface="Times New Roman"/>
              </a:rPr>
              <a:t> </a:t>
            </a:r>
            <a:r>
              <a:rPr lang="en-US" sz="2500" spc="65" dirty="0">
                <a:latin typeface="Times New Roman"/>
                <a:cs typeface="Times New Roman"/>
              </a:rPr>
              <a:t>microscope</a:t>
            </a:r>
            <a:r>
              <a:rPr lang="en-US" sz="2500" spc="-110" dirty="0">
                <a:latin typeface="Times New Roman"/>
                <a:cs typeface="Times New Roman"/>
              </a:rPr>
              <a:t> </a:t>
            </a:r>
            <a:r>
              <a:rPr lang="en-US" sz="2500" spc="135" dirty="0">
                <a:latin typeface="Times New Roman"/>
                <a:cs typeface="Times New Roman"/>
              </a:rPr>
              <a:t>and</a:t>
            </a:r>
            <a:r>
              <a:rPr lang="en-US" sz="2500" spc="-25" dirty="0">
                <a:latin typeface="Times New Roman"/>
                <a:cs typeface="Times New Roman"/>
              </a:rPr>
              <a:t> </a:t>
            </a:r>
            <a:r>
              <a:rPr lang="en-US" sz="2500" spc="100" dirty="0">
                <a:latin typeface="Times New Roman"/>
                <a:cs typeface="Times New Roman"/>
              </a:rPr>
              <a:t>further</a:t>
            </a:r>
            <a:r>
              <a:rPr lang="en-US" sz="2500" spc="-140" dirty="0">
                <a:latin typeface="Times New Roman"/>
                <a:cs typeface="Times New Roman"/>
              </a:rPr>
              <a:t> </a:t>
            </a:r>
            <a:r>
              <a:rPr lang="en-US" sz="2500" spc="85" dirty="0">
                <a:latin typeface="Times New Roman"/>
                <a:cs typeface="Times New Roman"/>
              </a:rPr>
              <a:t>etching  </a:t>
            </a:r>
            <a:r>
              <a:rPr lang="en-US" sz="2500" spc="50" dirty="0">
                <a:latin typeface="Times New Roman"/>
                <a:cs typeface="Times New Roman"/>
              </a:rPr>
              <a:t>only </a:t>
            </a:r>
            <a:r>
              <a:rPr lang="en-US" sz="2500" spc="-25" dirty="0">
                <a:latin typeface="Times New Roman"/>
                <a:cs typeface="Times New Roman"/>
              </a:rPr>
              <a:t>if</a:t>
            </a:r>
            <a:r>
              <a:rPr lang="en-US" sz="2500" spc="-100" dirty="0">
                <a:latin typeface="Times New Roman"/>
                <a:cs typeface="Times New Roman"/>
              </a:rPr>
              <a:t> </a:t>
            </a:r>
            <a:r>
              <a:rPr lang="en-US" sz="2500" spc="80" dirty="0">
                <a:latin typeface="Times New Roman"/>
                <a:cs typeface="Times New Roman"/>
              </a:rPr>
              <a:t>required.</a:t>
            </a:r>
            <a:endParaRPr lang="en-US" sz="2500" dirty="0">
              <a:latin typeface="Times New Roman"/>
              <a:cs typeface="Times New Roman"/>
            </a:endParaRPr>
          </a:p>
          <a:p>
            <a:pPr marL="354965" marR="287655" indent="-342900" algn="just">
              <a:lnSpc>
                <a:spcPts val="2380"/>
              </a:lnSpc>
              <a:spcBef>
                <a:spcPts val="520"/>
              </a:spcBef>
              <a:buClr>
                <a:srgbClr val="0AD0D9"/>
              </a:buClr>
              <a:buSzPct val="93181"/>
              <a:buFont typeface="Wingdings" panose="05000000000000000000" pitchFamily="2" charset="2"/>
              <a:buChar char="q"/>
              <a:tabLst>
                <a:tab pos="286385" algn="l"/>
                <a:tab pos="287020" algn="l"/>
              </a:tabLst>
            </a:pPr>
            <a:r>
              <a:rPr lang="en-US" sz="2500" spc="-20" dirty="0">
                <a:latin typeface="Times New Roman"/>
                <a:cs typeface="Times New Roman"/>
              </a:rPr>
              <a:t>If</a:t>
            </a:r>
            <a:r>
              <a:rPr lang="en-US" sz="2500" spc="-15" dirty="0">
                <a:latin typeface="Times New Roman"/>
                <a:cs typeface="Times New Roman"/>
              </a:rPr>
              <a:t> </a:t>
            </a:r>
            <a:r>
              <a:rPr lang="en-US" sz="2500" spc="45" dirty="0">
                <a:latin typeface="Times New Roman"/>
                <a:cs typeface="Times New Roman"/>
              </a:rPr>
              <a:t>you</a:t>
            </a:r>
            <a:r>
              <a:rPr lang="en-US" sz="2500" spc="-80" dirty="0">
                <a:latin typeface="Times New Roman"/>
                <a:cs typeface="Times New Roman"/>
              </a:rPr>
              <a:t> </a:t>
            </a:r>
            <a:r>
              <a:rPr lang="en-US" sz="2500" spc="65" dirty="0">
                <a:latin typeface="Times New Roman"/>
                <a:cs typeface="Times New Roman"/>
              </a:rPr>
              <a:t>overetch</a:t>
            </a:r>
            <a:r>
              <a:rPr lang="en-US" sz="2500" spc="-85" dirty="0">
                <a:latin typeface="Times New Roman"/>
                <a:cs typeface="Times New Roman"/>
              </a:rPr>
              <a:t> </a:t>
            </a:r>
            <a:r>
              <a:rPr lang="en-US" sz="2500" spc="75" dirty="0">
                <a:latin typeface="Times New Roman"/>
                <a:cs typeface="Times New Roman"/>
              </a:rPr>
              <a:t>a</a:t>
            </a:r>
            <a:r>
              <a:rPr lang="en-US" sz="2500" spc="-95" dirty="0">
                <a:latin typeface="Times New Roman"/>
                <a:cs typeface="Times New Roman"/>
              </a:rPr>
              <a:t> </a:t>
            </a:r>
            <a:r>
              <a:rPr lang="en-US" sz="2500" spc="80" dirty="0">
                <a:latin typeface="Times New Roman"/>
                <a:cs typeface="Times New Roman"/>
              </a:rPr>
              <a:t>sample</a:t>
            </a:r>
            <a:r>
              <a:rPr lang="en-US" sz="2500" spc="-130" dirty="0">
                <a:latin typeface="Times New Roman"/>
                <a:cs typeface="Times New Roman"/>
              </a:rPr>
              <a:t> </a:t>
            </a:r>
            <a:r>
              <a:rPr lang="en-US" sz="2500" spc="130" dirty="0">
                <a:latin typeface="Times New Roman"/>
                <a:cs typeface="Times New Roman"/>
              </a:rPr>
              <a:t>on</a:t>
            </a:r>
            <a:r>
              <a:rPr lang="en-US" sz="2500" spc="-60" dirty="0">
                <a:latin typeface="Times New Roman"/>
                <a:cs typeface="Times New Roman"/>
              </a:rPr>
              <a:t> </a:t>
            </a:r>
            <a:r>
              <a:rPr lang="en-US" sz="2500" spc="130" dirty="0">
                <a:latin typeface="Times New Roman"/>
                <a:cs typeface="Times New Roman"/>
              </a:rPr>
              <a:t>the</a:t>
            </a:r>
            <a:r>
              <a:rPr lang="en-US" sz="2500" spc="-65" dirty="0">
                <a:latin typeface="Times New Roman"/>
                <a:cs typeface="Times New Roman"/>
              </a:rPr>
              <a:t> </a:t>
            </a:r>
            <a:r>
              <a:rPr lang="en-US" sz="2500" spc="55" dirty="0">
                <a:latin typeface="Times New Roman"/>
                <a:cs typeface="Times New Roman"/>
              </a:rPr>
              <a:t>first</a:t>
            </a:r>
            <a:r>
              <a:rPr lang="en-US" sz="2500" spc="-105" dirty="0">
                <a:latin typeface="Times New Roman"/>
                <a:cs typeface="Times New Roman"/>
              </a:rPr>
              <a:t> </a:t>
            </a:r>
            <a:r>
              <a:rPr lang="en-US" sz="2500" spc="90" dirty="0">
                <a:latin typeface="Times New Roman"/>
                <a:cs typeface="Times New Roman"/>
              </a:rPr>
              <a:t>step</a:t>
            </a:r>
            <a:r>
              <a:rPr lang="en-US" sz="2500" spc="-80" dirty="0">
                <a:latin typeface="Times New Roman"/>
                <a:cs typeface="Times New Roman"/>
              </a:rPr>
              <a:t> </a:t>
            </a:r>
            <a:r>
              <a:rPr lang="en-US" sz="2500" spc="145" dirty="0">
                <a:latin typeface="Times New Roman"/>
                <a:cs typeface="Times New Roman"/>
              </a:rPr>
              <a:t>then</a:t>
            </a:r>
            <a:r>
              <a:rPr lang="en-US" sz="2500" spc="-65" dirty="0">
                <a:latin typeface="Times New Roman"/>
                <a:cs typeface="Times New Roman"/>
              </a:rPr>
              <a:t> </a:t>
            </a:r>
            <a:r>
              <a:rPr lang="en-US" sz="2500" spc="130" dirty="0">
                <a:latin typeface="Times New Roman"/>
                <a:cs typeface="Times New Roman"/>
              </a:rPr>
              <a:t>the</a:t>
            </a:r>
            <a:r>
              <a:rPr lang="en-US" sz="2500" spc="-85" dirty="0">
                <a:latin typeface="Times New Roman"/>
                <a:cs typeface="Times New Roman"/>
              </a:rPr>
              <a:t> </a:t>
            </a:r>
            <a:r>
              <a:rPr lang="en-US" sz="2500" spc="65" dirty="0">
                <a:latin typeface="Times New Roman"/>
                <a:cs typeface="Times New Roman"/>
              </a:rPr>
              <a:t>polishing  </a:t>
            </a:r>
            <a:r>
              <a:rPr lang="en-US" sz="2500" spc="85" dirty="0">
                <a:latin typeface="Times New Roman"/>
                <a:cs typeface="Times New Roman"/>
              </a:rPr>
              <a:t>procedure</a:t>
            </a:r>
            <a:r>
              <a:rPr lang="en-US" sz="2500" spc="-110" dirty="0">
                <a:latin typeface="Times New Roman"/>
                <a:cs typeface="Times New Roman"/>
              </a:rPr>
              <a:t> </a:t>
            </a:r>
            <a:r>
              <a:rPr lang="en-US" sz="2500" spc="10" dirty="0">
                <a:latin typeface="Times New Roman"/>
                <a:cs typeface="Times New Roman"/>
              </a:rPr>
              <a:t>will</a:t>
            </a:r>
            <a:r>
              <a:rPr lang="en-US" sz="2500" spc="5" dirty="0">
                <a:latin typeface="Times New Roman"/>
                <a:cs typeface="Times New Roman"/>
              </a:rPr>
              <a:t> </a:t>
            </a:r>
            <a:r>
              <a:rPr lang="en-US" sz="2500" spc="45" dirty="0">
                <a:latin typeface="Times New Roman"/>
                <a:cs typeface="Times New Roman"/>
              </a:rPr>
              <a:t>have</a:t>
            </a:r>
            <a:r>
              <a:rPr lang="en-US" sz="2500" spc="-90" dirty="0">
                <a:latin typeface="Times New Roman"/>
                <a:cs typeface="Times New Roman"/>
              </a:rPr>
              <a:t> </a:t>
            </a:r>
            <a:r>
              <a:rPr lang="en-US" sz="2500" spc="105" dirty="0">
                <a:latin typeface="Times New Roman"/>
                <a:cs typeface="Times New Roman"/>
              </a:rPr>
              <a:t>to</a:t>
            </a:r>
            <a:r>
              <a:rPr lang="en-US" sz="2500" spc="-60" dirty="0">
                <a:latin typeface="Times New Roman"/>
                <a:cs typeface="Times New Roman"/>
              </a:rPr>
              <a:t> </a:t>
            </a:r>
            <a:r>
              <a:rPr lang="en-US" sz="2500" spc="95" dirty="0">
                <a:latin typeface="Times New Roman"/>
                <a:cs typeface="Times New Roman"/>
              </a:rPr>
              <a:t>be</a:t>
            </a:r>
            <a:r>
              <a:rPr lang="en-US" sz="2500" spc="-85" dirty="0">
                <a:latin typeface="Times New Roman"/>
                <a:cs typeface="Times New Roman"/>
              </a:rPr>
              <a:t> </a:t>
            </a:r>
            <a:r>
              <a:rPr lang="en-US" sz="2500" spc="85" dirty="0">
                <a:latin typeface="Times New Roman"/>
                <a:cs typeface="Times New Roman"/>
              </a:rPr>
              <a:t>repeated.</a:t>
            </a:r>
            <a:endParaRPr lang="en-US" sz="2500" dirty="0">
              <a:latin typeface="Times New Roman"/>
              <a:cs typeface="Times New Roman"/>
            </a:endParaRPr>
          </a:p>
          <a:p>
            <a:pPr marL="354965" marR="713105" indent="-342900" algn="just">
              <a:lnSpc>
                <a:spcPts val="2380"/>
              </a:lnSpc>
              <a:spcBef>
                <a:spcPts val="520"/>
              </a:spcBef>
              <a:buClr>
                <a:srgbClr val="0AD0D9"/>
              </a:buClr>
              <a:buSzPct val="93181"/>
              <a:buFont typeface="Wingdings" panose="05000000000000000000" pitchFamily="2" charset="2"/>
              <a:buChar char="q"/>
              <a:tabLst>
                <a:tab pos="286385" algn="l"/>
                <a:tab pos="287020" algn="l"/>
              </a:tabLst>
            </a:pPr>
            <a:r>
              <a:rPr lang="en-US" sz="2500" spc="80" dirty="0">
                <a:latin typeface="Times New Roman"/>
                <a:cs typeface="Times New Roman"/>
              </a:rPr>
              <a:t>The</a:t>
            </a:r>
            <a:r>
              <a:rPr lang="en-US" sz="2500" spc="-80" dirty="0">
                <a:latin typeface="Times New Roman"/>
                <a:cs typeface="Times New Roman"/>
              </a:rPr>
              <a:t> </a:t>
            </a:r>
            <a:r>
              <a:rPr lang="en-US" sz="2500" spc="85" dirty="0">
                <a:latin typeface="Times New Roman"/>
                <a:cs typeface="Times New Roman"/>
              </a:rPr>
              <a:t>table</a:t>
            </a:r>
            <a:r>
              <a:rPr lang="en-US" sz="2500" spc="-75" dirty="0">
                <a:latin typeface="Times New Roman"/>
                <a:cs typeface="Times New Roman"/>
              </a:rPr>
              <a:t> </a:t>
            </a:r>
            <a:r>
              <a:rPr lang="en-US" sz="2500" spc="45" dirty="0">
                <a:latin typeface="Times New Roman"/>
                <a:cs typeface="Times New Roman"/>
              </a:rPr>
              <a:t>below</a:t>
            </a:r>
            <a:r>
              <a:rPr lang="en-US" sz="2500" spc="-95" dirty="0">
                <a:latin typeface="Times New Roman"/>
                <a:cs typeface="Times New Roman"/>
              </a:rPr>
              <a:t> </a:t>
            </a:r>
            <a:r>
              <a:rPr lang="en-US" sz="2500" dirty="0">
                <a:latin typeface="Times New Roman"/>
                <a:cs typeface="Times New Roman"/>
              </a:rPr>
              <a:t>gives</a:t>
            </a:r>
            <a:r>
              <a:rPr lang="en-US" sz="2500" spc="-70" dirty="0">
                <a:latin typeface="Times New Roman"/>
                <a:cs typeface="Times New Roman"/>
              </a:rPr>
              <a:t> </a:t>
            </a:r>
            <a:r>
              <a:rPr lang="en-US" sz="2500" spc="130" dirty="0">
                <a:latin typeface="Times New Roman"/>
                <a:cs typeface="Times New Roman"/>
              </a:rPr>
              <a:t>the</a:t>
            </a:r>
            <a:r>
              <a:rPr lang="en-US" sz="2500" spc="-114" dirty="0">
                <a:latin typeface="Times New Roman"/>
                <a:cs typeface="Times New Roman"/>
              </a:rPr>
              <a:t> </a:t>
            </a:r>
            <a:r>
              <a:rPr lang="en-US" sz="2500" spc="105" dirty="0">
                <a:latin typeface="Times New Roman"/>
                <a:cs typeface="Times New Roman"/>
              </a:rPr>
              <a:t>etchants</a:t>
            </a:r>
            <a:r>
              <a:rPr lang="en-US" sz="2500" spc="-80" dirty="0">
                <a:latin typeface="Times New Roman"/>
                <a:cs typeface="Times New Roman"/>
              </a:rPr>
              <a:t> </a:t>
            </a:r>
            <a:r>
              <a:rPr lang="en-US" sz="2500" spc="40" dirty="0">
                <a:latin typeface="Times New Roman"/>
                <a:cs typeface="Times New Roman"/>
              </a:rPr>
              <a:t>for</a:t>
            </a:r>
            <a:r>
              <a:rPr lang="en-US" sz="2500" spc="-145" dirty="0">
                <a:latin typeface="Times New Roman"/>
                <a:cs typeface="Times New Roman"/>
              </a:rPr>
              <a:t> </a:t>
            </a:r>
            <a:r>
              <a:rPr lang="en-US" sz="2500" spc="15" dirty="0">
                <a:latin typeface="Times New Roman"/>
                <a:cs typeface="Times New Roman"/>
              </a:rPr>
              <a:t>alloys.</a:t>
            </a:r>
            <a:endParaRPr lang="en-US" sz="2500" dirty="0">
              <a:latin typeface="Times New Roman"/>
              <a:cs typeface="Times New Roman"/>
            </a:endParaRPr>
          </a:p>
          <a:p>
            <a:pPr marL="354965" marR="5080" indent="-342900" algn="just">
              <a:lnSpc>
                <a:spcPts val="2380"/>
              </a:lnSpc>
              <a:spcBef>
                <a:spcPts val="390"/>
              </a:spcBef>
              <a:buClr>
                <a:srgbClr val="0AD0D9"/>
              </a:buClr>
              <a:buSzPct val="93181"/>
              <a:buFont typeface="Wingdings" panose="05000000000000000000" pitchFamily="2" charset="2"/>
              <a:buChar char="q"/>
              <a:tabLst>
                <a:tab pos="287020" algn="l"/>
              </a:tabLst>
            </a:pPr>
            <a:endParaRPr sz="2500" dirty="0">
              <a:latin typeface="Times New Roman"/>
              <a:cs typeface="Times New Roman"/>
            </a:endParaRPr>
          </a:p>
        </p:txBody>
      </p:sp>
      <p:graphicFrame>
        <p:nvGraphicFramePr>
          <p:cNvPr id="10" name="object 10"/>
          <p:cNvGraphicFramePr>
            <a:graphicFrameLocks noGrp="1"/>
          </p:cNvGraphicFramePr>
          <p:nvPr/>
        </p:nvGraphicFramePr>
        <p:xfrm>
          <a:off x="304798" y="3885563"/>
          <a:ext cx="8687435" cy="2208657"/>
        </p:xfrm>
        <a:graphic>
          <a:graphicData uri="http://schemas.openxmlformats.org/drawingml/2006/table">
            <a:tbl>
              <a:tblPr firstRow="1" bandRow="1">
                <a:tableStyleId>{2D5ABB26-0587-4C30-8999-92F81FD0307C}</a:tableStyleId>
              </a:tblPr>
              <a:tblGrid>
                <a:gridCol w="1998980">
                  <a:extLst>
                    <a:ext uri="{9D8B030D-6E8A-4147-A177-3AD203B41FA5}">
                      <a16:colId xmlns:a16="http://schemas.microsoft.com/office/drawing/2014/main" val="20000"/>
                    </a:ext>
                  </a:extLst>
                </a:gridCol>
                <a:gridCol w="6688455">
                  <a:extLst>
                    <a:ext uri="{9D8B030D-6E8A-4147-A177-3AD203B41FA5}">
                      <a16:colId xmlns:a16="http://schemas.microsoft.com/office/drawing/2014/main" val="20001"/>
                    </a:ext>
                  </a:extLst>
                </a:gridCol>
              </a:tblGrid>
              <a:tr h="304800">
                <a:tc>
                  <a:txBody>
                    <a:bodyPr/>
                    <a:lstStyle/>
                    <a:p>
                      <a:pPr marL="5080" algn="ctr">
                        <a:lnSpc>
                          <a:spcPct val="100000"/>
                        </a:lnSpc>
                        <a:spcBef>
                          <a:spcPts val="320"/>
                        </a:spcBef>
                      </a:pPr>
                      <a:r>
                        <a:rPr lang="en-US" sz="1400" b="1" dirty="0">
                          <a:latin typeface="Arial"/>
                          <a:cs typeface="Arial"/>
                        </a:rPr>
                        <a:t>Sample Material</a:t>
                      </a:r>
                      <a:endParaRPr sz="1400" b="1">
                        <a:latin typeface="Arial"/>
                        <a:cs typeface="Arial"/>
                      </a:endParaRPr>
                    </a:p>
                  </a:txBody>
                  <a:tcPr marL="0" marR="0" marT="4064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810" algn="ctr">
                        <a:lnSpc>
                          <a:spcPct val="100000"/>
                        </a:lnSpc>
                        <a:spcBef>
                          <a:spcPts val="320"/>
                        </a:spcBef>
                      </a:pPr>
                      <a:r>
                        <a:rPr lang="en-US" sz="1400" b="1" dirty="0">
                          <a:latin typeface="Arial"/>
                          <a:cs typeface="Arial"/>
                        </a:rPr>
                        <a:t>Etchant used</a:t>
                      </a:r>
                      <a:endParaRPr sz="1400" b="1">
                        <a:latin typeface="Arial"/>
                        <a:cs typeface="Arial"/>
                      </a:endParaRPr>
                    </a:p>
                  </a:txBody>
                  <a:tcPr marL="0" marR="0" marT="4064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69925">
                <a:tc>
                  <a:txBody>
                    <a:bodyPr/>
                    <a:lstStyle/>
                    <a:p>
                      <a:pPr marL="92710">
                        <a:lnSpc>
                          <a:spcPct val="100000"/>
                        </a:lnSpc>
                        <a:spcBef>
                          <a:spcPts val="320"/>
                        </a:spcBef>
                      </a:pPr>
                      <a:r>
                        <a:rPr lang="en-US" sz="1400" dirty="0">
                          <a:latin typeface="Arial"/>
                          <a:cs typeface="Arial"/>
                        </a:rPr>
                        <a:t>Al</a:t>
                      </a:r>
                      <a:r>
                        <a:rPr lang="en-US" sz="1400" spc="-15" dirty="0">
                          <a:latin typeface="Arial"/>
                          <a:cs typeface="Arial"/>
                        </a:rPr>
                        <a:t> </a:t>
                      </a:r>
                      <a:r>
                        <a:rPr lang="en-US" sz="1400" spc="-5" dirty="0">
                          <a:latin typeface="Arial"/>
                          <a:cs typeface="Arial"/>
                        </a:rPr>
                        <a:t>alloys</a:t>
                      </a:r>
                      <a:endParaRPr sz="140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20"/>
                        </a:spcBef>
                      </a:pPr>
                      <a:r>
                        <a:rPr lang="en-US" sz="1400" dirty="0">
                          <a:latin typeface="Arial"/>
                          <a:cs typeface="Arial"/>
                        </a:rPr>
                        <a:t>Keller’s (2 </a:t>
                      </a:r>
                      <a:r>
                        <a:rPr lang="en-US" sz="1400" spc="-5" dirty="0">
                          <a:latin typeface="Arial"/>
                          <a:cs typeface="Arial"/>
                        </a:rPr>
                        <a:t>ml HF +3 ml HCL </a:t>
                      </a:r>
                      <a:r>
                        <a:rPr lang="en-US" sz="1400" dirty="0">
                          <a:latin typeface="Arial"/>
                          <a:cs typeface="Arial"/>
                        </a:rPr>
                        <a:t>+ 5 </a:t>
                      </a:r>
                      <a:r>
                        <a:rPr lang="en-US" sz="1400" spc="-5" dirty="0">
                          <a:latin typeface="Arial"/>
                          <a:cs typeface="Arial"/>
                        </a:rPr>
                        <a:t>ml NO3+ 190 ml</a:t>
                      </a:r>
                      <a:r>
                        <a:rPr lang="en-US" sz="1400" spc="-140" dirty="0">
                          <a:latin typeface="Arial"/>
                          <a:cs typeface="Arial"/>
                        </a:rPr>
                        <a:t> </a:t>
                      </a:r>
                      <a:r>
                        <a:rPr lang="en-US" sz="1400" spc="-5" dirty="0">
                          <a:latin typeface="Arial"/>
                          <a:cs typeface="Arial"/>
                        </a:rPr>
                        <a:t>water)</a:t>
                      </a:r>
                      <a:endParaRPr sz="140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73100">
                <a:tc>
                  <a:txBody>
                    <a:bodyPr/>
                    <a:lstStyle/>
                    <a:p>
                      <a:pPr marL="92710">
                        <a:lnSpc>
                          <a:spcPct val="100000"/>
                        </a:lnSpc>
                        <a:spcBef>
                          <a:spcPts val="320"/>
                        </a:spcBef>
                      </a:pPr>
                      <a:r>
                        <a:rPr lang="en-US" sz="1400" spc="-5" dirty="0">
                          <a:latin typeface="Arial"/>
                          <a:cs typeface="Arial"/>
                        </a:rPr>
                        <a:t>Cu-Zn </a:t>
                      </a:r>
                      <a:r>
                        <a:rPr lang="en-US" sz="1400" dirty="0">
                          <a:latin typeface="Arial"/>
                          <a:cs typeface="Arial"/>
                        </a:rPr>
                        <a:t>alloy</a:t>
                      </a:r>
                      <a:r>
                        <a:rPr lang="en-US" sz="1400" spc="-45" dirty="0">
                          <a:latin typeface="Arial"/>
                          <a:cs typeface="Arial"/>
                        </a:rPr>
                        <a:t> </a:t>
                      </a:r>
                      <a:r>
                        <a:rPr lang="en-US" sz="1400" dirty="0">
                          <a:latin typeface="Arial"/>
                          <a:cs typeface="Arial"/>
                        </a:rPr>
                        <a:t>(brass)</a:t>
                      </a:r>
                      <a:endParaRPr sz="140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20"/>
                        </a:spcBef>
                      </a:pPr>
                      <a:r>
                        <a:rPr lang="en-US" sz="1400" spc="-5" dirty="0">
                          <a:latin typeface="Arial"/>
                          <a:cs typeface="Arial"/>
                        </a:rPr>
                        <a:t>10 ml HNO3+90 ml</a:t>
                      </a:r>
                      <a:r>
                        <a:rPr lang="en-US" sz="1400" spc="-25" dirty="0">
                          <a:latin typeface="Arial"/>
                          <a:cs typeface="Arial"/>
                        </a:rPr>
                        <a:t> </a:t>
                      </a:r>
                      <a:r>
                        <a:rPr lang="en-US" sz="1400" spc="-5" dirty="0">
                          <a:latin typeface="Arial"/>
                          <a:cs typeface="Arial"/>
                        </a:rPr>
                        <a:t>water</a:t>
                      </a:r>
                      <a:endParaRPr sz="140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60832">
                <a:tc>
                  <a:txBody>
                    <a:bodyPr/>
                    <a:lstStyle/>
                    <a:p>
                      <a:pPr marL="92710">
                        <a:lnSpc>
                          <a:spcPct val="100000"/>
                        </a:lnSpc>
                        <a:spcBef>
                          <a:spcPts val="325"/>
                        </a:spcBef>
                      </a:pPr>
                      <a:r>
                        <a:rPr lang="en-US" sz="1400" dirty="0">
                          <a:latin typeface="Arial"/>
                          <a:cs typeface="Arial"/>
                        </a:rPr>
                        <a:t>Steel and cast</a:t>
                      </a:r>
                      <a:r>
                        <a:rPr lang="en-US" sz="1400" spc="-90" dirty="0">
                          <a:latin typeface="Arial"/>
                          <a:cs typeface="Arial"/>
                        </a:rPr>
                        <a:t> </a:t>
                      </a:r>
                      <a:r>
                        <a:rPr lang="en-US" sz="1400" dirty="0">
                          <a:latin typeface="Arial"/>
                          <a:cs typeface="Arial"/>
                        </a:rPr>
                        <a:t>irons</a:t>
                      </a:r>
                      <a:endParaRPr sz="1400">
                        <a:latin typeface="Arial"/>
                        <a:cs typeface="Arial"/>
                      </a:endParaRPr>
                    </a:p>
                  </a:txBody>
                  <a:tcPr marL="0" marR="0" marT="4127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710">
                        <a:lnSpc>
                          <a:spcPct val="100000"/>
                        </a:lnSpc>
                        <a:spcBef>
                          <a:spcPts val="325"/>
                        </a:spcBef>
                      </a:pPr>
                      <a:r>
                        <a:rPr lang="en-US" sz="1400" spc="-5" dirty="0" err="1">
                          <a:latin typeface="Arial"/>
                          <a:cs typeface="Arial"/>
                        </a:rPr>
                        <a:t>Nital</a:t>
                      </a:r>
                      <a:r>
                        <a:rPr lang="en-US" sz="1400" spc="-5" dirty="0">
                          <a:latin typeface="Arial"/>
                          <a:cs typeface="Arial"/>
                        </a:rPr>
                        <a:t> </a:t>
                      </a:r>
                      <a:r>
                        <a:rPr lang="en-US" sz="1400" dirty="0">
                          <a:latin typeface="Arial"/>
                          <a:cs typeface="Arial"/>
                        </a:rPr>
                        <a:t>(2% </a:t>
                      </a:r>
                      <a:r>
                        <a:rPr lang="en-US" sz="1400" spc="-5" dirty="0">
                          <a:latin typeface="Arial"/>
                          <a:cs typeface="Arial"/>
                        </a:rPr>
                        <a:t>HNO3 </a:t>
                      </a:r>
                      <a:r>
                        <a:rPr lang="en-US" sz="1400" dirty="0">
                          <a:latin typeface="Arial"/>
                          <a:cs typeface="Arial"/>
                        </a:rPr>
                        <a:t>+ </a:t>
                      </a:r>
                      <a:r>
                        <a:rPr lang="en-US" sz="1400" spc="-5" dirty="0">
                          <a:latin typeface="Arial"/>
                          <a:cs typeface="Arial"/>
                        </a:rPr>
                        <a:t>98%</a:t>
                      </a:r>
                      <a:r>
                        <a:rPr lang="en-US" sz="1400" spc="-55" dirty="0">
                          <a:latin typeface="Arial"/>
                          <a:cs typeface="Arial"/>
                        </a:rPr>
                        <a:t> </a:t>
                      </a:r>
                      <a:r>
                        <a:rPr lang="en-US" sz="1400" dirty="0">
                          <a:latin typeface="Arial"/>
                          <a:cs typeface="Arial"/>
                        </a:rPr>
                        <a:t>ethanol)</a:t>
                      </a:r>
                      <a:endParaRPr sz="1400" dirty="0">
                        <a:latin typeface="Arial"/>
                        <a:cs typeface="Arial"/>
                      </a:endParaRPr>
                    </a:p>
                  </a:txBody>
                  <a:tcPr marL="0" marR="0" marT="4127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458200" cy="1325563"/>
          </a:xfrm>
        </p:spPr>
        <p:txBody>
          <a:bodyPr>
            <a:normAutofit/>
          </a:bodyPr>
          <a:lstStyle/>
          <a:p>
            <a:r>
              <a:rPr lang="en-US" b="1" dirty="0">
                <a:latin typeface="Times New Roman" panose="02020603050405020304" pitchFamily="18" charset="0"/>
                <a:cs typeface="Times New Roman" panose="02020603050405020304" pitchFamily="18" charset="0"/>
              </a:rPr>
              <a:t>Samples prepared for Vickers Hardness test.</a:t>
            </a:r>
            <a:endParaRPr lang="en-US" dirty="0">
              <a:latin typeface="Times New Roman" panose="02020603050405020304" pitchFamily="18" charset="0"/>
              <a:cs typeface="Times New Roman" panose="02020603050405020304" pitchFamily="18" charset="0"/>
            </a:endParaRPr>
          </a:p>
        </p:txBody>
      </p:sp>
      <p:pic>
        <p:nvPicPr>
          <p:cNvPr id="1026" name="Picture 2" descr="Hardness Test Blocks, Indenters and Testing Accessories">
            <a:extLst>
              <a:ext uri="{FF2B5EF4-FFF2-40B4-BE49-F238E27FC236}">
                <a16:creationId xmlns:a16="http://schemas.microsoft.com/office/drawing/2014/main" id="{A62D0989-2C32-67E2-77A9-5A10C6834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057400"/>
            <a:ext cx="5867400" cy="3871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 y="198437"/>
            <a:ext cx="8286750" cy="1325563"/>
          </a:xfrm>
        </p:spPr>
        <p:txBody>
          <a:bodyPr>
            <a:normAutofit/>
          </a:bodyPr>
          <a:lstStyle/>
          <a:p>
            <a:r>
              <a:rPr lang="en-US" b="1" dirty="0">
                <a:latin typeface="Times New Roman" panose="02020603050405020304" pitchFamily="18" charset="0"/>
                <a:cs typeface="Times New Roman" panose="02020603050405020304" pitchFamily="18" charset="0"/>
              </a:rPr>
              <a:t>Microstructure of Mild steel base plate at 100× magnifications</a:t>
            </a:r>
            <a:endParaRPr lang="en-US" dirty="0">
              <a:latin typeface="Times New Roman" panose="02020603050405020304" pitchFamily="18" charset="0"/>
              <a:cs typeface="Times New Roman" panose="02020603050405020304" pitchFamily="18" charset="0"/>
            </a:endParaRPr>
          </a:p>
        </p:txBody>
      </p:sp>
      <p:pic>
        <p:nvPicPr>
          <p:cNvPr id="4" name="Content Placeholder 3" descr="mlwsa@10.bmp"/>
          <p:cNvPicPr>
            <a:picLocks noGrp="1"/>
          </p:cNvPicPr>
          <p:nvPr>
            <p:ph idx="1"/>
          </p:nvPr>
        </p:nvPicPr>
        <p:blipFill>
          <a:blip r:embed="rId2"/>
          <a:stretch>
            <a:fillRect/>
          </a:stretch>
        </p:blipFill>
        <p:spPr>
          <a:xfrm>
            <a:off x="876300" y="1752600"/>
            <a:ext cx="7391400" cy="4343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C0AC26-F832-B87B-AFB0-E46B73255B6B}"/>
              </a:ext>
            </a:extLst>
          </p:cNvPr>
          <p:cNvPicPr>
            <a:picLocks noChangeAspect="1"/>
          </p:cNvPicPr>
          <p:nvPr/>
        </p:nvPicPr>
        <p:blipFill>
          <a:blip r:embed="rId2"/>
          <a:stretch>
            <a:fillRect/>
          </a:stretch>
        </p:blipFill>
        <p:spPr>
          <a:xfrm>
            <a:off x="152400" y="304800"/>
            <a:ext cx="8839199" cy="6019800"/>
          </a:xfrm>
          <a:prstGeom prst="rect">
            <a:avLst/>
          </a:prstGeom>
        </p:spPr>
      </p:pic>
    </p:spTree>
    <p:extLst>
      <p:ext uri="{BB962C8B-B14F-4D97-AF65-F5344CB8AC3E}">
        <p14:creationId xmlns:p14="http://schemas.microsoft.com/office/powerpoint/2010/main" val="813164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488" y="2590800"/>
            <a:ext cx="8839200" cy="3886200"/>
          </a:xfrm>
        </p:spPr>
        <p:txBody>
          <a:bodyPr>
            <a:normAutofit/>
          </a:bodyPr>
          <a:lstStyle/>
          <a:p>
            <a:pPr>
              <a:buNone/>
            </a:pPr>
            <a:endParaRPr lang="en-US" sz="2500" dirty="0">
              <a:solidFill>
                <a:schemeClr val="accent1">
                  <a:lumMod val="75000"/>
                </a:schemeClr>
              </a:solidFill>
              <a:latin typeface="Times New Roman" panose="02020603050405020304" pitchFamily="18" charset="0"/>
              <a:cs typeface="Times New Roman" panose="02020603050405020304" pitchFamily="18" charset="0"/>
            </a:endParaRPr>
          </a:p>
          <a:p>
            <a:pPr algn="just">
              <a:buFont typeface="Wingdings" pitchFamily="2" charset="2"/>
              <a:buChar char="q"/>
            </a:pPr>
            <a:r>
              <a:rPr lang="en-US" sz="2500" dirty="0">
                <a:latin typeface="Times New Roman" panose="02020603050405020304" pitchFamily="18" charset="0"/>
                <a:cs typeface="Times New Roman" panose="02020603050405020304" pitchFamily="18" charset="0"/>
              </a:rPr>
              <a:t>Corrosion is defined as the destructive and unintentional attack of a metal; it is electrochemical and ordinarily begins at the surface. </a:t>
            </a:r>
          </a:p>
          <a:p>
            <a:pPr algn="just">
              <a:buFont typeface="Wingdings" pitchFamily="2" charset="2"/>
              <a:buChar char="q"/>
            </a:pPr>
            <a:r>
              <a:rPr lang="en-US" sz="2500" dirty="0">
                <a:latin typeface="Times New Roman" panose="02020603050405020304" pitchFamily="18" charset="0"/>
                <a:cs typeface="Times New Roman" panose="02020603050405020304" pitchFamily="18" charset="0"/>
              </a:rPr>
              <a:t>The problem of metallic corrosion is one of significant proportions; in economic terms, it has been estimated that approximately </a:t>
            </a:r>
            <a:r>
              <a:rPr lang="en-US" sz="2500" i="1" dirty="0">
                <a:latin typeface="Times New Roman" panose="02020603050405020304" pitchFamily="18" charset="0"/>
                <a:cs typeface="Times New Roman" panose="02020603050405020304" pitchFamily="18" charset="0"/>
              </a:rPr>
              <a:t>5% of an industrialized nation’s income </a:t>
            </a:r>
            <a:r>
              <a:rPr lang="en-US" sz="2500" dirty="0">
                <a:latin typeface="Times New Roman" panose="02020603050405020304" pitchFamily="18" charset="0"/>
                <a:cs typeface="Times New Roman" panose="02020603050405020304" pitchFamily="18" charset="0"/>
              </a:rPr>
              <a:t>is spent on corrosion prevention and the maintenance or replacement of products lost or contaminated as a result of corrosion reactions. </a:t>
            </a:r>
          </a:p>
        </p:txBody>
      </p:sp>
      <p:pic>
        <p:nvPicPr>
          <p:cNvPr id="1026" name="Picture 2"/>
          <p:cNvPicPr>
            <a:picLocks noChangeAspect="1" noChangeArrowheads="1"/>
          </p:cNvPicPr>
          <p:nvPr/>
        </p:nvPicPr>
        <p:blipFill>
          <a:blip r:embed="rId2"/>
          <a:srcRect/>
          <a:stretch>
            <a:fillRect/>
          </a:stretch>
        </p:blipFill>
        <p:spPr bwMode="auto">
          <a:xfrm>
            <a:off x="3517392" y="340816"/>
            <a:ext cx="5562600" cy="2533650"/>
          </a:xfrm>
          <a:prstGeom prst="rect">
            <a:avLst/>
          </a:prstGeom>
          <a:noFill/>
          <a:ln w="9525">
            <a:noFill/>
            <a:miter lim="800000"/>
            <a:headEnd/>
            <a:tailEnd/>
          </a:ln>
          <a:effectLst/>
        </p:spPr>
      </p:pic>
      <p:sp>
        <p:nvSpPr>
          <p:cNvPr id="5" name="TextBox 4"/>
          <p:cNvSpPr txBox="1"/>
          <p:nvPr/>
        </p:nvSpPr>
        <p:spPr>
          <a:xfrm>
            <a:off x="304800" y="838200"/>
            <a:ext cx="2760115"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Corrosion</a:t>
            </a:r>
            <a:r>
              <a:rPr lang="en-US" sz="44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Hume-</a:t>
            </a:r>
            <a:r>
              <a:rPr lang="en-US" dirty="0" err="1"/>
              <a:t>Ruthery</a:t>
            </a:r>
            <a:r>
              <a:rPr lang="en-US" dirty="0"/>
              <a:t> conditions</a:t>
            </a:r>
          </a:p>
        </p:txBody>
      </p:sp>
      <p:sp>
        <p:nvSpPr>
          <p:cNvPr id="3" name="Content Placeholder 2"/>
          <p:cNvSpPr>
            <a:spLocks noGrp="1"/>
          </p:cNvSpPr>
          <p:nvPr>
            <p:ph idx="1"/>
          </p:nvPr>
        </p:nvSpPr>
        <p:spPr>
          <a:xfrm>
            <a:off x="457200" y="1600200"/>
            <a:ext cx="8229600" cy="914400"/>
          </a:xfrm>
        </p:spPr>
        <p:txBody>
          <a:bodyPr/>
          <a:lstStyle/>
          <a:p>
            <a:r>
              <a:rPr lang="en-US" dirty="0"/>
              <a:t>To determine the degree to which solute dissolves in the solvent</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90800"/>
            <a:ext cx="80772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9719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0"/>
            <a:ext cx="8839200" cy="3886200"/>
          </a:xfrm>
        </p:spPr>
        <p:txBody>
          <a:bodyPr>
            <a:normAutofit/>
          </a:bodyPr>
          <a:lstStyle/>
          <a:p>
            <a:pPr algn="just">
              <a:buFont typeface="Wingdings" panose="05000000000000000000" pitchFamily="2" charset="2"/>
              <a:buChar char="q"/>
            </a:pPr>
            <a:r>
              <a:rPr lang="en-US" sz="2500" dirty="0">
                <a:latin typeface="Times New Roman" panose="02020603050405020304" pitchFamily="18" charset="0"/>
                <a:cs typeface="Times New Roman" panose="02020603050405020304" pitchFamily="18" charset="0"/>
              </a:rPr>
              <a:t>The consequences of corrosion are all too common. Familiar examples include the rusting of automotive body panels and radiator and exhaust components.</a:t>
            </a:r>
          </a:p>
          <a:p>
            <a:pPr marL="0" indent="0" algn="just">
              <a:buNone/>
            </a:pPr>
            <a:endParaRPr lang="en-US" sz="25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2500" dirty="0">
                <a:latin typeface="Times New Roman" panose="02020603050405020304" pitchFamily="18" charset="0"/>
                <a:cs typeface="Times New Roman" panose="02020603050405020304" pitchFamily="18" charset="0"/>
              </a:rPr>
              <a:t>Corrosion processes are occasionally used to advantage. For example, etching procedures, make use of the selective chemical reactivity of grain boundaries or various </a:t>
            </a:r>
            <a:r>
              <a:rPr lang="en-US" sz="2500" dirty="0" err="1">
                <a:latin typeface="Times New Roman" panose="02020603050405020304" pitchFamily="18" charset="0"/>
                <a:cs typeface="Times New Roman" panose="02020603050405020304" pitchFamily="18" charset="0"/>
              </a:rPr>
              <a:t>microstructural</a:t>
            </a:r>
            <a:r>
              <a:rPr lang="en-US" sz="2500" dirty="0">
                <a:latin typeface="Times New Roman" panose="02020603050405020304" pitchFamily="18" charset="0"/>
                <a:cs typeface="Times New Roman" panose="02020603050405020304" pitchFamily="18" charset="0"/>
              </a:rPr>
              <a:t> constituents.</a:t>
            </a:r>
          </a:p>
          <a:p>
            <a:pPr algn="just"/>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28600"/>
            <a:ext cx="8229600" cy="639762"/>
          </a:xfrm>
        </p:spPr>
        <p:txBody>
          <a:bodyPr>
            <a:normAutofit fontScale="90000"/>
          </a:bodyPr>
          <a:lstStyle/>
          <a:p>
            <a:pPr algn="l"/>
            <a:r>
              <a:rPr lang="en-US" b="1" dirty="0">
                <a:latin typeface="Times New Roman" panose="02020603050405020304" pitchFamily="18" charset="0"/>
                <a:cs typeface="Times New Roman" panose="02020603050405020304" pitchFamily="18" charset="0"/>
              </a:rPr>
              <a:t>Corrosion rate</a:t>
            </a:r>
          </a:p>
        </p:txBody>
      </p:sp>
      <p:sp>
        <p:nvSpPr>
          <p:cNvPr id="3" name="Content Placeholder 2"/>
          <p:cNvSpPr>
            <a:spLocks noGrp="1"/>
          </p:cNvSpPr>
          <p:nvPr>
            <p:ph idx="1"/>
          </p:nvPr>
        </p:nvSpPr>
        <p:spPr>
          <a:xfrm>
            <a:off x="411480" y="1066800"/>
            <a:ext cx="8229600" cy="4525963"/>
          </a:xfrm>
        </p:spPr>
        <p:txBody>
          <a:bodyPr>
            <a:normAutofit lnSpcReduction="10000"/>
          </a:bodyPr>
          <a:lstStyle/>
          <a:p>
            <a:pPr algn="just"/>
            <a:r>
              <a:rPr lang="en-US" sz="2500" dirty="0">
                <a:latin typeface="Times New Roman" panose="02020603050405020304" pitchFamily="18" charset="0"/>
                <a:cs typeface="Times New Roman" panose="02020603050405020304" pitchFamily="18" charset="0"/>
              </a:rPr>
              <a:t>The corrosion rate, or the rate of material removal as a consequence of the chemical action, is an important corrosion parameter. This may be expressed as the </a:t>
            </a:r>
            <a:r>
              <a:rPr lang="en-US" sz="2500" b="1" dirty="0">
                <a:latin typeface="Times New Roman" panose="02020603050405020304" pitchFamily="18" charset="0"/>
                <a:cs typeface="Times New Roman" panose="02020603050405020304" pitchFamily="18" charset="0"/>
              </a:rPr>
              <a:t>corrosion penetration rate (CPR), or the thickness loss of material per unit of time.</a:t>
            </a:r>
          </a:p>
          <a:p>
            <a:pPr marL="0" indent="0" algn="just">
              <a:buNone/>
            </a:pPr>
            <a:endParaRPr lang="en-US" sz="2500" b="1" dirty="0">
              <a:latin typeface="Times New Roman" panose="02020603050405020304" pitchFamily="18" charset="0"/>
              <a:cs typeface="Times New Roman" panose="02020603050405020304" pitchFamily="18" charset="0"/>
            </a:endParaRPr>
          </a:p>
          <a:p>
            <a:pPr algn="just">
              <a:buNone/>
            </a:pPr>
            <a:r>
              <a:rPr lang="en-US" sz="2500" b="1" dirty="0">
                <a:latin typeface="Times New Roman" panose="02020603050405020304" pitchFamily="18" charset="0"/>
                <a:cs typeface="Times New Roman" panose="02020603050405020304" pitchFamily="18" charset="0"/>
              </a:rPr>
              <a:t>                         CPR   =  </a:t>
            </a:r>
            <a:r>
              <a:rPr lang="en-US" sz="2500" b="1" i="1" dirty="0">
                <a:latin typeface="Times New Roman" panose="02020603050405020304" pitchFamily="18" charset="0"/>
                <a:cs typeface="Times New Roman" panose="02020603050405020304" pitchFamily="18" charset="0"/>
              </a:rPr>
              <a:t>KW/</a:t>
            </a:r>
            <a:r>
              <a:rPr lang="en-US" sz="2500" b="1" i="1" dirty="0" err="1">
                <a:latin typeface="Times New Roman" panose="02020603050405020304" pitchFamily="18" charset="0"/>
                <a:cs typeface="Times New Roman" panose="02020603050405020304" pitchFamily="18" charset="0"/>
              </a:rPr>
              <a:t>pAt</a:t>
            </a:r>
            <a:endParaRPr lang="en-US" sz="2500" b="1" i="1" dirty="0">
              <a:latin typeface="Times New Roman" panose="02020603050405020304" pitchFamily="18" charset="0"/>
              <a:cs typeface="Times New Roman" panose="02020603050405020304" pitchFamily="18" charset="0"/>
            </a:endParaRPr>
          </a:p>
          <a:p>
            <a:pPr algn="just">
              <a:buNone/>
            </a:pPr>
            <a:endParaRPr lang="en-US" sz="2500" b="1" i="1" dirty="0">
              <a:latin typeface="Times New Roman" panose="02020603050405020304" pitchFamily="18" charset="0"/>
              <a:cs typeface="Times New Roman" panose="02020603050405020304" pitchFamily="18" charset="0"/>
            </a:endParaRPr>
          </a:p>
          <a:p>
            <a:pPr algn="just"/>
            <a:r>
              <a:rPr lang="en-US" sz="2500" dirty="0">
                <a:latin typeface="Times New Roman" panose="02020603050405020304" pitchFamily="18" charset="0"/>
                <a:cs typeface="Times New Roman" panose="02020603050405020304" pitchFamily="18" charset="0"/>
              </a:rPr>
              <a:t>Where </a:t>
            </a:r>
            <a:r>
              <a:rPr lang="en-US" sz="2500" i="1" dirty="0">
                <a:latin typeface="Times New Roman" panose="02020603050405020304" pitchFamily="18" charset="0"/>
                <a:cs typeface="Times New Roman" panose="02020603050405020304" pitchFamily="18" charset="0"/>
              </a:rPr>
              <a:t>W is the weight loss after exposure time t;  p and A represent the density and </a:t>
            </a:r>
            <a:r>
              <a:rPr lang="en-US" sz="2500" dirty="0">
                <a:latin typeface="Times New Roman" panose="02020603050405020304" pitchFamily="18" charset="0"/>
                <a:cs typeface="Times New Roman" panose="02020603050405020304" pitchFamily="18" charset="0"/>
              </a:rPr>
              <a:t>exposed specimen area, respectively, and </a:t>
            </a:r>
            <a:r>
              <a:rPr lang="en-US" sz="2500" i="1" dirty="0">
                <a:latin typeface="Times New Roman" panose="02020603050405020304" pitchFamily="18" charset="0"/>
                <a:cs typeface="Times New Roman" panose="02020603050405020304" pitchFamily="18" charset="0"/>
              </a:rPr>
              <a:t>K is a constant, its magnitude depending on </a:t>
            </a:r>
            <a:r>
              <a:rPr lang="en-US" sz="2500" dirty="0">
                <a:latin typeface="Times New Roman" panose="02020603050405020304" pitchFamily="18" charset="0"/>
                <a:cs typeface="Times New Roman" panose="02020603050405020304" pitchFamily="18" charset="0"/>
              </a:rPr>
              <a:t>the system of units used.</a:t>
            </a:r>
          </a:p>
          <a:p>
            <a:pPr algn="just"/>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Autofit/>
          </a:bodyPr>
          <a:lstStyle/>
          <a:p>
            <a:r>
              <a:rPr lang="en-US" b="1" dirty="0">
                <a:latin typeface="Times New Roman" panose="02020603050405020304" pitchFamily="18" charset="0"/>
                <a:cs typeface="Times New Roman" panose="02020603050405020304" pitchFamily="18" charset="0"/>
              </a:rPr>
              <a:t>Forms of Corrosion in Metals</a:t>
            </a:r>
          </a:p>
        </p:txBody>
      </p:sp>
      <p:sp>
        <p:nvSpPr>
          <p:cNvPr id="3" name="Content Placeholder 2"/>
          <p:cNvSpPr>
            <a:spLocks noGrp="1"/>
          </p:cNvSpPr>
          <p:nvPr>
            <p:ph idx="1"/>
          </p:nvPr>
        </p:nvSpPr>
        <p:spPr>
          <a:xfrm>
            <a:off x="304800" y="990600"/>
            <a:ext cx="8534400" cy="5486400"/>
          </a:xfrm>
        </p:spPr>
        <p:txBody>
          <a:bodyPr>
            <a:noAutofit/>
          </a:bodyPr>
          <a:lstStyle/>
          <a:p>
            <a:pPr>
              <a:buFont typeface="Wingdings" pitchFamily="2" charset="2"/>
              <a:buChar char="q"/>
            </a:pPr>
            <a:r>
              <a:rPr lang="en-US" sz="2500" dirty="0">
                <a:latin typeface="Times New Roman" panose="02020603050405020304" pitchFamily="18" charset="0"/>
                <a:cs typeface="Times New Roman" panose="02020603050405020304" pitchFamily="18" charset="0"/>
              </a:rPr>
              <a:t>Metallic corrosion is sometimes classified into eight different forms:</a:t>
            </a:r>
            <a:br>
              <a:rPr lang="en-US" sz="2400" dirty="0"/>
            </a:br>
            <a:endParaRPr lang="en-US" sz="2400" dirty="0"/>
          </a:p>
          <a:p>
            <a:pPr marL="0" indent="0">
              <a:buNone/>
            </a:pPr>
            <a:endParaRPr lang="en-US" sz="2400" b="1" dirty="0"/>
          </a:p>
          <a:p>
            <a:pPr algn="just">
              <a:buNone/>
            </a:pPr>
            <a:r>
              <a:rPr lang="en-US" sz="2500" b="1" dirty="0">
                <a:latin typeface="Times New Roman" panose="02020603050405020304" pitchFamily="18" charset="0"/>
                <a:cs typeface="Times New Roman" panose="02020603050405020304" pitchFamily="18" charset="0"/>
              </a:rPr>
              <a:t>Uniform Attack</a:t>
            </a:r>
          </a:p>
          <a:p>
            <a:pPr algn="just">
              <a:buFont typeface="Wingdings" pitchFamily="2" charset="2"/>
              <a:buChar char="q"/>
            </a:pPr>
            <a:r>
              <a:rPr lang="en-US" sz="2500" dirty="0">
                <a:latin typeface="Times New Roman" panose="02020603050405020304" pitchFamily="18" charset="0"/>
                <a:cs typeface="Times New Roman" panose="02020603050405020304" pitchFamily="18" charset="0"/>
              </a:rPr>
              <a:t>Uniform attack is a form of electrochemical corrosion that occurs with equivalent intensity over the entire exposed surface and often leaves behind a scale or deposit. </a:t>
            </a:r>
          </a:p>
          <a:p>
            <a:pPr algn="just">
              <a:buFont typeface="Wingdings" pitchFamily="2" charset="2"/>
              <a:buChar char="q"/>
            </a:pPr>
            <a:r>
              <a:rPr lang="en-US" sz="2500" dirty="0">
                <a:latin typeface="Times New Roman" panose="02020603050405020304" pitchFamily="18" charset="0"/>
                <a:cs typeface="Times New Roman" panose="02020603050405020304" pitchFamily="18" charset="0"/>
              </a:rPr>
              <a:t>In a microscopic sense, the oxidation and reduction reactions occur randomly over the surface. Some familiar examples include general rusting of steel and iron and the tarnishing of silverware. This is probably the most common form of corrosion</a:t>
            </a:r>
          </a:p>
          <a:p>
            <a:pPr>
              <a:buFont typeface="Wingdings" pitchFamily="2" charset="2"/>
              <a:buChar char="q"/>
            </a:pPr>
            <a:endParaRPr lang="en-US"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0530" y="1600200"/>
            <a:ext cx="8386270" cy="4324261"/>
          </a:xfrm>
          <a:prstGeom prst="rect">
            <a:avLst/>
          </a:prstGeom>
          <a:noFill/>
        </p:spPr>
        <p:txBody>
          <a:bodyPr wrap="square" rtlCol="0">
            <a:spAutoFit/>
          </a:bodyPr>
          <a:lstStyle/>
          <a:p>
            <a:pPr algn="just">
              <a:buFont typeface="Wingdings" pitchFamily="2" charset="2"/>
              <a:buChar char="§"/>
            </a:pPr>
            <a:r>
              <a:rPr lang="en-US" sz="2500" b="1" dirty="0">
                <a:latin typeface="Times New Roman" panose="02020603050405020304" pitchFamily="18" charset="0"/>
                <a:cs typeface="Times New Roman" panose="02020603050405020304" pitchFamily="18" charset="0"/>
              </a:rPr>
              <a:t>Galvanic corrosion occurs when two metals or alloys having different compositions </a:t>
            </a:r>
            <a:r>
              <a:rPr lang="en-US" sz="2500" dirty="0">
                <a:latin typeface="Times New Roman" panose="02020603050405020304" pitchFamily="18" charset="0"/>
                <a:cs typeface="Times New Roman" panose="02020603050405020304" pitchFamily="18" charset="0"/>
              </a:rPr>
              <a:t>are electrically coupled while exposed to an electrolyte. </a:t>
            </a:r>
          </a:p>
          <a:p>
            <a:pPr algn="just">
              <a:buFont typeface="Wingdings" pitchFamily="2" charset="2"/>
              <a:buChar char="§"/>
            </a:pPr>
            <a:r>
              <a:rPr lang="en-US" sz="2500" dirty="0">
                <a:latin typeface="Times New Roman" panose="02020603050405020304" pitchFamily="18" charset="0"/>
                <a:cs typeface="Times New Roman" panose="02020603050405020304" pitchFamily="18" charset="0"/>
              </a:rPr>
              <a:t>This is the type of corrosion or dissolution. The less noble or more reactive metal in the particular environment will experience corrosion; the more inert metal, the cathode, will be protected from corrosion.</a:t>
            </a:r>
          </a:p>
          <a:p>
            <a:pPr algn="just">
              <a:buFont typeface="Wingdings" pitchFamily="2" charset="2"/>
              <a:buChar char="§"/>
            </a:pPr>
            <a:r>
              <a:rPr lang="en-US" sz="2500" dirty="0">
                <a:latin typeface="Times New Roman" panose="02020603050405020304" pitchFamily="18" charset="0"/>
                <a:cs typeface="Times New Roman" panose="02020603050405020304" pitchFamily="18" charset="0"/>
              </a:rPr>
              <a:t> For example, steel screws corrode when in contact with brass in a marine environment; or if copper and steel tubing are joined in a domestic water heater, the steel will corrode in the vicinity of the junction.</a:t>
            </a:r>
          </a:p>
        </p:txBody>
      </p:sp>
      <p:sp>
        <p:nvSpPr>
          <p:cNvPr id="8" name="Title 7"/>
          <p:cNvSpPr>
            <a:spLocks noGrp="1"/>
          </p:cNvSpPr>
          <p:nvPr>
            <p:ph type="title"/>
          </p:nvPr>
        </p:nvSpPr>
        <p:spPr/>
        <p:txBody>
          <a:bodyPr>
            <a:normAutofit/>
          </a:bodyPr>
          <a:lstStyle/>
          <a:p>
            <a:pPr algn="l"/>
            <a:r>
              <a:rPr lang="en-US" b="1" dirty="0">
                <a:latin typeface="Times New Roman" panose="02020603050405020304" pitchFamily="18" charset="0"/>
                <a:cs typeface="Times New Roman" panose="02020603050405020304" pitchFamily="18" charset="0"/>
              </a:rPr>
              <a:t>Galvanic Corrosion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Galvanic Corrosion</a:t>
            </a:r>
          </a:p>
        </p:txBody>
      </p:sp>
      <p:pic>
        <p:nvPicPr>
          <p:cNvPr id="1027" name="Picture 3"/>
          <p:cNvPicPr>
            <a:picLocks noGrp="1" noChangeAspect="1" noChangeArrowheads="1"/>
          </p:cNvPicPr>
          <p:nvPr>
            <p:ph idx="1"/>
          </p:nvPr>
        </p:nvPicPr>
        <p:blipFill>
          <a:blip r:embed="rId2"/>
          <a:srcRect/>
          <a:stretch>
            <a:fillRect/>
          </a:stretch>
        </p:blipFill>
        <p:spPr bwMode="auto">
          <a:xfrm>
            <a:off x="533400" y="1295400"/>
            <a:ext cx="7620000" cy="55626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latin typeface="Times New Roman" panose="02020603050405020304" pitchFamily="18" charset="0"/>
                <a:cs typeface="Times New Roman" panose="02020603050405020304" pitchFamily="18" charset="0"/>
              </a:rPr>
              <a:t>Crevice Corrosion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2500" dirty="0">
                <a:latin typeface="Times New Roman" panose="02020603050405020304" pitchFamily="18" charset="0"/>
                <a:cs typeface="Times New Roman" panose="02020603050405020304" pitchFamily="18" charset="0"/>
              </a:rPr>
              <a:t>Electrochemical corrosion may also occur as a consequence of concentration differences of ions or dissolved gases in the electrolyte solution, and between two regions of the same metal piece. </a:t>
            </a:r>
          </a:p>
          <a:p>
            <a:pPr algn="just"/>
            <a:r>
              <a:rPr lang="en-US" sz="2500" dirty="0">
                <a:latin typeface="Times New Roman" panose="02020603050405020304" pitchFamily="18" charset="0"/>
                <a:cs typeface="Times New Roman" panose="02020603050405020304" pitchFamily="18" charset="0"/>
              </a:rPr>
              <a:t>For such a </a:t>
            </a:r>
            <a:r>
              <a:rPr lang="en-US" sz="2500" i="1" dirty="0">
                <a:latin typeface="Times New Roman" panose="02020603050405020304" pitchFamily="18" charset="0"/>
                <a:cs typeface="Times New Roman" panose="02020603050405020304" pitchFamily="18" charset="0"/>
              </a:rPr>
              <a:t>concentration cell, corrosion occurs in the </a:t>
            </a:r>
            <a:r>
              <a:rPr lang="en-US" sz="2500" dirty="0">
                <a:latin typeface="Times New Roman" panose="02020603050405020304" pitchFamily="18" charset="0"/>
                <a:cs typeface="Times New Roman" panose="02020603050405020304" pitchFamily="18" charset="0"/>
              </a:rPr>
              <a:t>locale that has the lower concentration. </a:t>
            </a:r>
          </a:p>
          <a:p>
            <a:pPr algn="just"/>
            <a:r>
              <a:rPr lang="en-US" sz="2500" dirty="0">
                <a:latin typeface="Times New Roman" panose="02020603050405020304" pitchFamily="18" charset="0"/>
                <a:cs typeface="Times New Roman" panose="02020603050405020304" pitchFamily="18" charset="0"/>
              </a:rPr>
              <a:t>A good example of this type of corrosion occurs in crevices and recesses or under deposits of dirt or corrosion products where the solution becomes stagnant and there is localized depletion of dissolved oxygen. Corrosion preferentially occurring at these positions is called </a:t>
            </a:r>
            <a:r>
              <a:rPr lang="en-US" sz="2500" b="1" dirty="0">
                <a:latin typeface="Times New Roman" panose="02020603050405020304" pitchFamily="18" charset="0"/>
                <a:cs typeface="Times New Roman" panose="02020603050405020304" pitchFamily="18" charset="0"/>
              </a:rPr>
              <a:t>crevice corrosion</a:t>
            </a:r>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499971" y="1143000"/>
            <a:ext cx="8144058" cy="3072606"/>
          </a:xfrm>
          <a:prstGeom prst="rect">
            <a:avLst/>
          </a:prstGeom>
          <a:noFill/>
          <a:ln w="9525">
            <a:noFill/>
            <a:miter lim="800000"/>
            <a:headEnd/>
            <a:tailEnd/>
          </a:ln>
          <a:effectLst/>
        </p:spPr>
      </p:pic>
      <p:sp>
        <p:nvSpPr>
          <p:cNvPr id="5" name="TextBox 4"/>
          <p:cNvSpPr txBox="1"/>
          <p:nvPr/>
        </p:nvSpPr>
        <p:spPr>
          <a:xfrm>
            <a:off x="990599" y="4876800"/>
            <a:ext cx="7653429" cy="1246495"/>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On this plate, which was immersed in seawater, crevice corrosion has occurred at the region that were covered by washers.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53000" cy="1143000"/>
          </a:xfrm>
        </p:spPr>
        <p:txBody>
          <a:bodyPr>
            <a:normAutofit/>
          </a:bodyPr>
          <a:lstStyle/>
          <a:p>
            <a:pPr algn="l"/>
            <a:r>
              <a:rPr lang="en-US" b="1" dirty="0">
                <a:latin typeface="Times New Roman" panose="02020603050405020304" pitchFamily="18" charset="0"/>
                <a:cs typeface="Times New Roman" panose="02020603050405020304" pitchFamily="18" charset="0"/>
              </a:rPr>
              <a:t>Pitting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1935162"/>
            <a:ext cx="8534400" cy="4525963"/>
          </a:xfrm>
        </p:spPr>
        <p:txBody>
          <a:bodyPr>
            <a:normAutofit/>
          </a:bodyPr>
          <a:lstStyle/>
          <a:p>
            <a:pPr algn="just"/>
            <a:r>
              <a:rPr lang="en-US" sz="2500" b="1" dirty="0">
                <a:latin typeface="Times New Roman" panose="02020603050405020304" pitchFamily="18" charset="0"/>
                <a:cs typeface="Times New Roman" panose="02020603050405020304" pitchFamily="18" charset="0"/>
              </a:rPr>
              <a:t>Pitting is another form of very localized corrosion attack in which small pits or holes form</a:t>
            </a:r>
            <a:r>
              <a:rPr lang="en-US" sz="2500" dirty="0">
                <a:latin typeface="Times New Roman" panose="02020603050405020304" pitchFamily="18" charset="0"/>
                <a:cs typeface="Times New Roman" panose="02020603050405020304" pitchFamily="18" charset="0"/>
              </a:rPr>
              <a:t>. </a:t>
            </a:r>
          </a:p>
          <a:p>
            <a:pPr algn="just"/>
            <a:r>
              <a:rPr lang="en-US" sz="2500" dirty="0">
                <a:latin typeface="Times New Roman" panose="02020603050405020304" pitchFamily="18" charset="0"/>
                <a:cs typeface="Times New Roman" panose="02020603050405020304" pitchFamily="18" charset="0"/>
              </a:rPr>
              <a:t>They ordinarily penetrate from the top of a horizontal surface downward in a nearly vertical direction.</a:t>
            </a:r>
          </a:p>
          <a:p>
            <a:pPr algn="just"/>
            <a:r>
              <a:rPr lang="en-US" sz="2500" dirty="0">
                <a:latin typeface="Times New Roman" panose="02020603050405020304" pitchFamily="18" charset="0"/>
                <a:cs typeface="Times New Roman" panose="02020603050405020304" pitchFamily="18" charset="0"/>
              </a:rPr>
              <a:t> It is an extremely insidious type of corrosion, often going undetected and with very little material loss until failure occurs.</a:t>
            </a:r>
          </a:p>
          <a:p>
            <a:pPr algn="just"/>
            <a:r>
              <a:rPr lang="en-US" sz="2500" dirty="0">
                <a:latin typeface="Times New Roman" panose="02020603050405020304" pitchFamily="18" charset="0"/>
                <a:cs typeface="Times New Roman" panose="02020603050405020304" pitchFamily="18" charset="0"/>
              </a:rPr>
              <a:t>Found in passive metals and alloys such as </a:t>
            </a:r>
            <a:r>
              <a:rPr lang="en-US" sz="2500" dirty="0" err="1">
                <a:latin typeface="Times New Roman" panose="02020603050405020304" pitchFamily="18" charset="0"/>
                <a:cs typeface="Times New Roman" panose="02020603050405020304" pitchFamily="18" charset="0"/>
              </a:rPr>
              <a:t>aluminium</a:t>
            </a:r>
            <a:r>
              <a:rPr lang="en-US" sz="2500" dirty="0">
                <a:latin typeface="Times New Roman" panose="02020603050405020304" pitchFamily="18" charset="0"/>
                <a:cs typeface="Times New Roman" panose="02020603050405020304" pitchFamily="18" charset="0"/>
              </a:rPr>
              <a:t> alloys, stainless steels, and stainless alloys when the ultra-thin passive film (oxide film) is chemically or mechanically damaged and does not immediately re-</a:t>
            </a:r>
            <a:r>
              <a:rPr lang="en-US" sz="2500" dirty="0" err="1">
                <a:latin typeface="Times New Roman" panose="02020603050405020304" pitchFamily="18" charset="0"/>
                <a:cs typeface="Times New Roman" panose="02020603050405020304" pitchFamily="18" charset="0"/>
              </a:rPr>
              <a:t>passivate</a:t>
            </a:r>
            <a:r>
              <a:rPr lang="en-US" sz="25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F540C055-0E2E-7DF9-5CB3-7EA329A018B6}"/>
              </a:ext>
            </a:extLst>
          </p:cNvPr>
          <p:cNvPicPr>
            <a:picLocks noChangeAspect="1"/>
          </p:cNvPicPr>
          <p:nvPr/>
        </p:nvPicPr>
        <p:blipFill>
          <a:blip r:embed="rId2"/>
          <a:stretch>
            <a:fillRect/>
          </a:stretch>
        </p:blipFill>
        <p:spPr>
          <a:xfrm>
            <a:off x="4191000" y="152400"/>
            <a:ext cx="4115157" cy="178276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86800" cy="1143000"/>
          </a:xfrm>
        </p:spPr>
        <p:txBody>
          <a:bodyPr>
            <a:normAutofit/>
          </a:bodyPr>
          <a:lstStyle/>
          <a:p>
            <a:pPr algn="l"/>
            <a:r>
              <a:rPr lang="en-US" sz="3700" b="1" dirty="0">
                <a:latin typeface="Times New Roman" panose="02020603050405020304" pitchFamily="18" charset="0"/>
                <a:cs typeface="Times New Roman" panose="02020603050405020304" pitchFamily="18" charset="0"/>
              </a:rPr>
              <a:t>Figures showing Consequences of Pitting</a:t>
            </a:r>
          </a:p>
        </p:txBody>
      </p:sp>
      <p:pic>
        <p:nvPicPr>
          <p:cNvPr id="1026" name="Picture 2" descr="C:\Users\chanu\Desktop\Subject Taught\material Science &amp; Engineering-2019-2020\pitting2.jpg"/>
          <p:cNvPicPr>
            <a:picLocks noGrp="1" noChangeAspect="1" noChangeArrowheads="1"/>
          </p:cNvPicPr>
          <p:nvPr>
            <p:ph idx="1"/>
          </p:nvPr>
        </p:nvPicPr>
        <p:blipFill>
          <a:blip r:embed="rId2"/>
          <a:srcRect/>
          <a:stretch>
            <a:fillRect/>
          </a:stretch>
        </p:blipFill>
        <p:spPr bwMode="auto">
          <a:xfrm>
            <a:off x="304800" y="2057400"/>
            <a:ext cx="4038600" cy="3581400"/>
          </a:xfrm>
          <a:prstGeom prst="rect">
            <a:avLst/>
          </a:prstGeom>
          <a:noFill/>
        </p:spPr>
      </p:pic>
      <p:pic>
        <p:nvPicPr>
          <p:cNvPr id="1027" name="Picture 3" descr="C:\Users\chanu\Desktop\Subject Taught\material Science &amp; Engineering-2019-2020\pitting.jpg"/>
          <p:cNvPicPr>
            <a:picLocks noChangeAspect="1" noChangeArrowheads="1"/>
          </p:cNvPicPr>
          <p:nvPr/>
        </p:nvPicPr>
        <p:blipFill>
          <a:blip r:embed="rId3"/>
          <a:srcRect/>
          <a:stretch>
            <a:fillRect/>
          </a:stretch>
        </p:blipFill>
        <p:spPr bwMode="auto">
          <a:xfrm>
            <a:off x="4572000" y="1897380"/>
            <a:ext cx="4267200" cy="36576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990600"/>
          </a:xfrm>
        </p:spPr>
        <p:txBody>
          <a:bodyPr>
            <a:normAutofit/>
          </a:bodyPr>
          <a:lstStyle/>
          <a:p>
            <a:r>
              <a:rPr lang="en-US" sz="4400" b="1" dirty="0">
                <a:solidFill>
                  <a:schemeClr val="tx1"/>
                </a:solidFill>
                <a:latin typeface="Times New Roman" panose="02020603050405020304" pitchFamily="18" charset="0"/>
                <a:cs typeface="Times New Roman" panose="02020603050405020304" pitchFamily="18" charset="0"/>
              </a:rPr>
              <a:t>Failure Analysis</a:t>
            </a:r>
          </a:p>
        </p:txBody>
      </p:sp>
      <p:sp>
        <p:nvSpPr>
          <p:cNvPr id="3" name="Content Placeholder 2"/>
          <p:cNvSpPr>
            <a:spLocks noGrp="1"/>
          </p:cNvSpPr>
          <p:nvPr>
            <p:ph idx="1"/>
          </p:nvPr>
        </p:nvSpPr>
        <p:spPr>
          <a:xfrm>
            <a:off x="304800" y="1143000"/>
            <a:ext cx="8229600" cy="4876800"/>
          </a:xfrm>
        </p:spPr>
        <p:txBody>
          <a:bodyPr>
            <a:noAutofit/>
          </a:bodyPr>
          <a:lstStyle/>
          <a:p>
            <a:pPr algn="just"/>
            <a:r>
              <a:rPr lang="en-US" sz="2200" dirty="0">
                <a:latin typeface="Times New Roman" panose="02020603050405020304" pitchFamily="18" charset="0"/>
                <a:cs typeface="Times New Roman" panose="02020603050405020304" pitchFamily="18" charset="0"/>
              </a:rPr>
              <a:t>Purpose of failure analysis is to determine the most fundamental reason which caused the failure (i.e., root cause), ideally with the intention of eliminating it and identifying means to prevent its recurrences.</a:t>
            </a:r>
          </a:p>
          <a:p>
            <a:pPr algn="just"/>
            <a:r>
              <a:rPr lang="en-US" sz="2200" dirty="0">
                <a:latin typeface="Times New Roman" panose="02020603050405020304" pitchFamily="18" charset="0"/>
                <a:cs typeface="Times New Roman" panose="02020603050405020304" pitchFamily="18" charset="0"/>
              </a:rPr>
              <a:t>The basic steps of the failure analysis procedure include the following:</a:t>
            </a:r>
          </a:p>
          <a:p>
            <a:pPr marL="633413" lvl="1" indent="-295275" algn="just">
              <a:buClrTx/>
              <a:buFont typeface="+mj-lt"/>
              <a:buAutoNum type="arabicPeriod"/>
            </a:pPr>
            <a:r>
              <a:rPr lang="en-US" sz="2200" dirty="0">
                <a:latin typeface="Times New Roman" panose="02020603050405020304" pitchFamily="18" charset="0"/>
                <a:cs typeface="Times New Roman" panose="02020603050405020304" pitchFamily="18" charset="0"/>
              </a:rPr>
              <a:t>Definition of the problem and data collection.</a:t>
            </a:r>
          </a:p>
          <a:p>
            <a:pPr marL="633413" lvl="1" indent="-295275" algn="just">
              <a:buClrTx/>
              <a:buFont typeface="+mj-lt"/>
              <a:buAutoNum type="arabicPeriod"/>
            </a:pPr>
            <a:r>
              <a:rPr lang="en-US" sz="2200" dirty="0">
                <a:latin typeface="Times New Roman" panose="02020603050405020304" pitchFamily="18" charset="0"/>
                <a:cs typeface="Times New Roman" panose="02020603050405020304" pitchFamily="18" charset="0"/>
              </a:rPr>
              <a:t>Identification of damage modes and mechanisms.</a:t>
            </a:r>
          </a:p>
          <a:p>
            <a:pPr marL="633413" lvl="1" indent="-295275" algn="just">
              <a:buClrTx/>
              <a:buFont typeface="+mj-lt"/>
              <a:buAutoNum type="arabicPeriod"/>
            </a:pPr>
            <a:r>
              <a:rPr lang="en-US" sz="2200" dirty="0">
                <a:latin typeface="Times New Roman" panose="02020603050405020304" pitchFamily="18" charset="0"/>
                <a:cs typeface="Times New Roman" panose="02020603050405020304" pitchFamily="18" charset="0"/>
              </a:rPr>
              <a:t>Testing for the actual mechanisms taking place, leading to the failure.</a:t>
            </a:r>
          </a:p>
          <a:p>
            <a:pPr marL="633413" lvl="1" indent="-295275" algn="just">
              <a:buClrTx/>
              <a:buFont typeface="+mj-lt"/>
              <a:buAutoNum type="arabicPeriod"/>
            </a:pPr>
            <a:r>
              <a:rPr lang="en-US" sz="2200" dirty="0">
                <a:latin typeface="Times New Roman" panose="02020603050405020304" pitchFamily="18" charset="0"/>
                <a:cs typeface="Times New Roman" panose="02020603050405020304" pitchFamily="18" charset="0"/>
              </a:rPr>
              <a:t>Identification of the possible root causes.</a:t>
            </a:r>
          </a:p>
          <a:p>
            <a:pPr marL="633413" lvl="1" indent="-295275" algn="just">
              <a:buClrTx/>
              <a:buFont typeface="+mj-lt"/>
              <a:buAutoNum type="arabicPeriod"/>
            </a:pPr>
            <a:r>
              <a:rPr lang="en-US" sz="2200" dirty="0">
                <a:latin typeface="Times New Roman" panose="02020603050405020304" pitchFamily="18" charset="0"/>
                <a:cs typeface="Times New Roman" panose="02020603050405020304" pitchFamily="18" charset="0"/>
              </a:rPr>
              <a:t>Confirmation of cause-effect relationships.</a:t>
            </a:r>
          </a:p>
          <a:p>
            <a:pPr marL="633413" lvl="1" indent="-295275" algn="just">
              <a:buClrTx/>
              <a:buFont typeface="+mj-lt"/>
              <a:buAutoNum type="arabicPeriod"/>
            </a:pPr>
            <a:r>
              <a:rPr lang="en-US" sz="2200" dirty="0">
                <a:latin typeface="Times New Roman" panose="02020603050405020304" pitchFamily="18" charset="0"/>
                <a:cs typeface="Times New Roman" panose="02020603050405020304" pitchFamily="18" charset="0"/>
              </a:rPr>
              <a:t>Tests of the actual root cause.</a:t>
            </a:r>
          </a:p>
          <a:p>
            <a:pPr marL="633413" lvl="1" indent="-295275" algn="just">
              <a:buClrTx/>
              <a:buFont typeface="+mj-lt"/>
              <a:buAutoNum type="arabicPeriod"/>
            </a:pPr>
            <a:r>
              <a:rPr lang="en-US" sz="2200" dirty="0">
                <a:latin typeface="Times New Roman" panose="02020603050405020304" pitchFamily="18" charset="0"/>
                <a:cs typeface="Times New Roman" panose="02020603050405020304" pitchFamily="18" charset="0"/>
              </a:rPr>
              <a:t>The implementation of corrective actions.</a:t>
            </a:r>
          </a:p>
        </p:txBody>
      </p:sp>
    </p:spTree>
    <p:extLst>
      <p:ext uri="{BB962C8B-B14F-4D97-AF65-F5344CB8AC3E}">
        <p14:creationId xmlns:p14="http://schemas.microsoft.com/office/powerpoint/2010/main" val="4181720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7924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533400"/>
            <a:ext cx="8229600" cy="990600"/>
          </a:xfrm>
        </p:spPr>
        <p:txBody>
          <a:bodyPr/>
          <a:lstStyle/>
          <a:p>
            <a:pPr algn="r"/>
            <a:r>
              <a:rPr lang="en-US" dirty="0"/>
              <a:t>Cont..</a:t>
            </a:r>
          </a:p>
        </p:txBody>
      </p:sp>
    </p:spTree>
    <p:extLst>
      <p:ext uri="{BB962C8B-B14F-4D97-AF65-F5344CB8AC3E}">
        <p14:creationId xmlns:p14="http://schemas.microsoft.com/office/powerpoint/2010/main" val="244088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990600"/>
          </a:xfrm>
        </p:spPr>
        <p:txBody>
          <a:bodyPr>
            <a:normAutofit/>
          </a:bodyPr>
          <a:lstStyle/>
          <a:p>
            <a:r>
              <a:rPr lang="en-US" sz="4400" b="1" dirty="0">
                <a:solidFill>
                  <a:schemeClr val="tx1"/>
                </a:solidFill>
                <a:latin typeface="Times New Roman" panose="02020603050405020304" pitchFamily="18" charset="0"/>
                <a:cs typeface="Times New Roman" panose="02020603050405020304" pitchFamily="18" charset="0"/>
              </a:rPr>
              <a:t>Modes of fracture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2020489"/>
            <a:ext cx="8412480" cy="366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955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410575"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4373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solidFill>
                  <a:schemeClr val="tx1"/>
                </a:solidFill>
                <a:latin typeface="Times New Roman" panose="02020603050405020304" pitchFamily="18" charset="0"/>
                <a:cs typeface="Times New Roman" panose="02020603050405020304" pitchFamily="18" charset="0"/>
              </a:rPr>
              <a:t>Types of Loadings</a:t>
            </a:r>
          </a:p>
        </p:txBody>
      </p:sp>
      <p:sp>
        <p:nvSpPr>
          <p:cNvPr id="3" name="Content Placeholder 2"/>
          <p:cNvSpPr>
            <a:spLocks noGrp="1"/>
          </p:cNvSpPr>
          <p:nvPr>
            <p:ph idx="1"/>
          </p:nvPr>
        </p:nvSpPr>
        <p:spPr>
          <a:xfrm>
            <a:off x="457200" y="1600200"/>
            <a:ext cx="8229600" cy="4724400"/>
          </a:xfrm>
        </p:spPr>
        <p:txBody>
          <a:bodyPr/>
          <a:lstStyle/>
          <a:p>
            <a:pPr algn="just"/>
            <a:r>
              <a:rPr lang="en-US" dirty="0">
                <a:latin typeface="Times New Roman" panose="02020603050405020304" pitchFamily="18" charset="0"/>
                <a:cs typeface="Times New Roman" panose="02020603050405020304" pitchFamily="18" charset="0"/>
              </a:rPr>
              <a:t>Static: When the load is increased slowly and gradually and the metal is loaded by tension, compression, and torsion or bending.</a:t>
            </a:r>
          </a:p>
          <a:p>
            <a:pPr algn="just"/>
            <a:r>
              <a:rPr lang="en-US" dirty="0">
                <a:latin typeface="Times New Roman" panose="02020603050405020304" pitchFamily="18" charset="0"/>
                <a:cs typeface="Times New Roman" panose="02020603050405020304" pitchFamily="18" charset="0"/>
              </a:rPr>
              <a:t>Dynamic: When the load increases rapidly as in impact</a:t>
            </a:r>
          </a:p>
          <a:p>
            <a:pPr algn="just"/>
            <a:r>
              <a:rPr lang="en-US" dirty="0">
                <a:latin typeface="Times New Roman" panose="02020603050405020304" pitchFamily="18" charset="0"/>
                <a:cs typeface="Times New Roman" panose="02020603050405020304" pitchFamily="18" charset="0"/>
              </a:rPr>
              <a:t>Repeated or Fatigue: (both static and impact type) . i.e. when the load repeatedly varies in the course of test either in value or both in value and direction</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749" b="17146"/>
          <a:stretch/>
        </p:blipFill>
        <p:spPr bwMode="auto">
          <a:xfrm>
            <a:off x="304800" y="4900373"/>
            <a:ext cx="5303520" cy="128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572000"/>
            <a:ext cx="3200400" cy="1605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64263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763000" cy="990600"/>
          </a:xfrm>
        </p:spPr>
        <p:txBody>
          <a:bodyPr>
            <a:noAutofit/>
          </a:bodyPr>
          <a:lstStyle/>
          <a:p>
            <a:r>
              <a:rPr lang="en-US" sz="3400" b="1" dirty="0">
                <a:solidFill>
                  <a:schemeClr val="tx1"/>
                </a:solidFill>
                <a:latin typeface="Times New Roman" panose="02020603050405020304" pitchFamily="18" charset="0"/>
                <a:cs typeface="Times New Roman" panose="02020603050405020304" pitchFamily="18" charset="0"/>
              </a:rPr>
              <a:t>‘Stress Raisers’ and ‘Residual Stress’ as Strength Reducers</a:t>
            </a:r>
          </a:p>
        </p:txBody>
      </p:sp>
      <p:sp>
        <p:nvSpPr>
          <p:cNvPr id="3" name="Content Placeholder 2"/>
          <p:cNvSpPr>
            <a:spLocks noGrp="1"/>
          </p:cNvSpPr>
          <p:nvPr>
            <p:ph idx="1"/>
          </p:nvPr>
        </p:nvSpPr>
        <p:spPr>
          <a:xfrm>
            <a:off x="228600" y="1828800"/>
            <a:ext cx="8458200" cy="4876800"/>
          </a:xfrm>
        </p:spPr>
        <p:txBody>
          <a:bodyPr/>
          <a:lstStyle/>
          <a:p>
            <a:pPr algn="just"/>
            <a:r>
              <a:rPr lang="en-US" dirty="0">
                <a:latin typeface="Times New Roman" panose="02020603050405020304" pitchFamily="18" charset="0"/>
                <a:cs typeface="Times New Roman" panose="02020603050405020304" pitchFamily="18" charset="0"/>
              </a:rPr>
              <a:t>Stress-raisers are sharp corners, grooves, notches or acute changes of section that cause stress concentrations under normal loadings. They can be found on both rotating and static components.</a:t>
            </a:r>
          </a:p>
          <a:p>
            <a:pPr algn="just"/>
            <a:r>
              <a:rPr lang="en-US" dirty="0">
                <a:latin typeface="Times New Roman" panose="02020603050405020304" pitchFamily="18" charset="0"/>
                <a:cs typeface="Times New Roman" panose="02020603050405020304" pitchFamily="18" charset="0"/>
              </a:rPr>
              <a:t>Residual stresses are those stresses that remain in an object (in particular, in a welded component) even in the absence of external loading or thermal gradients. In some cases, residual stresses result in significant plastic deformation, leading to warping and distortion of an object. In others, they affect susceptibility to fracture and fatigue.</a:t>
            </a:r>
          </a:p>
        </p:txBody>
      </p:sp>
    </p:spTree>
    <p:extLst>
      <p:ext uri="{BB962C8B-B14F-4D97-AF65-F5344CB8AC3E}">
        <p14:creationId xmlns:p14="http://schemas.microsoft.com/office/powerpoint/2010/main" val="308015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Gibb’s Phase Rule</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807720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6397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78486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a:extLst>
              <a:ext uri="{FF2B5EF4-FFF2-40B4-BE49-F238E27FC236}">
                <a16:creationId xmlns:a16="http://schemas.microsoft.com/office/drawing/2014/main" id="{6A930503-F328-F041-5116-39D8A805FFAD}"/>
              </a:ext>
            </a:extLst>
          </p:cNvPr>
          <p:cNvSpPr>
            <a:spLocks noGrp="1"/>
          </p:cNvSpPr>
          <p:nvPr>
            <p:ph type="title"/>
          </p:nvPr>
        </p:nvSpPr>
        <p:spPr>
          <a:xfrm>
            <a:off x="457200" y="533400"/>
            <a:ext cx="8229600" cy="990600"/>
          </a:xfrm>
        </p:spPr>
        <p:txBody>
          <a:bodyPr/>
          <a:lstStyle/>
          <a:p>
            <a:pPr algn="r"/>
            <a:r>
              <a:rPr lang="en-US" dirty="0"/>
              <a:t>Cont..</a:t>
            </a:r>
          </a:p>
        </p:txBody>
      </p:sp>
    </p:spTree>
    <p:extLst>
      <p:ext uri="{BB962C8B-B14F-4D97-AF65-F5344CB8AC3E}">
        <p14:creationId xmlns:p14="http://schemas.microsoft.com/office/powerpoint/2010/main" val="194225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Diagram</a:t>
            </a:r>
          </a:p>
        </p:txBody>
      </p:sp>
      <p:sp>
        <p:nvSpPr>
          <p:cNvPr id="3" name="Content Placeholder 2"/>
          <p:cNvSpPr>
            <a:spLocks noGrp="1"/>
          </p:cNvSpPr>
          <p:nvPr>
            <p:ph idx="1"/>
          </p:nvPr>
        </p:nvSpPr>
        <p:spPr/>
        <p:txBody>
          <a:bodyPr/>
          <a:lstStyle/>
          <a:p>
            <a:r>
              <a:rPr lang="en-US" dirty="0"/>
              <a:t>Graphical representation showing different phases of a substance or a mixture of substances that coexist in </a:t>
            </a:r>
            <a:r>
              <a:rPr lang="en-US" dirty="0">
                <a:solidFill>
                  <a:srgbClr val="FF0000"/>
                </a:solidFill>
              </a:rPr>
              <a:t>thermodynamic </a:t>
            </a:r>
            <a:r>
              <a:rPr lang="en-US" dirty="0" err="1">
                <a:solidFill>
                  <a:srgbClr val="FF0000"/>
                </a:solidFill>
              </a:rPr>
              <a:t>equillibrium</a:t>
            </a:r>
            <a:r>
              <a:rPr lang="en-US" dirty="0">
                <a:solidFill>
                  <a:srgbClr val="FF0000"/>
                </a:solidFill>
              </a:rPr>
              <a:t> </a:t>
            </a:r>
            <a:r>
              <a:rPr lang="en-US" dirty="0"/>
              <a:t>and undergo phase changes at different operating conditions such as temperature, pressure or volume</a:t>
            </a:r>
          </a:p>
          <a:p>
            <a:endParaRPr lang="en-US" dirty="0"/>
          </a:p>
          <a:p>
            <a:r>
              <a:rPr lang="en-US" dirty="0"/>
              <a:t>Provides a convenient way of </a:t>
            </a:r>
            <a:r>
              <a:rPr lang="en-US" dirty="0" err="1"/>
              <a:t>repersenting</a:t>
            </a:r>
            <a:r>
              <a:rPr lang="en-US" dirty="0"/>
              <a:t> which state of phase/phases is stable for a particular set of conditions.</a:t>
            </a:r>
          </a:p>
          <a:p>
            <a:endParaRPr lang="en-US" dirty="0"/>
          </a:p>
          <a:p>
            <a:r>
              <a:rPr lang="en-US" dirty="0"/>
              <a:t>Provides valuable information about melting, casting, crystallization and other phenomenon. </a:t>
            </a:r>
          </a:p>
        </p:txBody>
      </p:sp>
    </p:spTree>
    <p:extLst>
      <p:ext uri="{BB962C8B-B14F-4D97-AF65-F5344CB8AC3E}">
        <p14:creationId xmlns:p14="http://schemas.microsoft.com/office/powerpoint/2010/main" val="2430957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541</TotalTime>
  <Words>2646</Words>
  <Application>Microsoft Office PowerPoint</Application>
  <PresentationFormat>On-screen Show (4:3)</PresentationFormat>
  <Paragraphs>253</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Times New Roman</vt:lpstr>
      <vt:lpstr>TimesTen-Italic</vt:lpstr>
      <vt:lpstr>TimesTen-Roman</vt:lpstr>
      <vt:lpstr>Wingdings</vt:lpstr>
      <vt:lpstr>Clarity</vt:lpstr>
      <vt:lpstr>Engineering Materials &amp; Metallurgy   (MEMEC02/MPMEC02)</vt:lpstr>
      <vt:lpstr>Contents (Unit 3)</vt:lpstr>
      <vt:lpstr>Key terms</vt:lpstr>
      <vt:lpstr>Cont..</vt:lpstr>
      <vt:lpstr>Hume-Ruthery conditions</vt:lpstr>
      <vt:lpstr>Cont..</vt:lpstr>
      <vt:lpstr>Gibb’s Phase Rule</vt:lpstr>
      <vt:lpstr>Cont..</vt:lpstr>
      <vt:lpstr>Phase Diagram</vt:lpstr>
      <vt:lpstr>Uses of Phase Diagram</vt:lpstr>
      <vt:lpstr>Unary Phase Diagram</vt:lpstr>
      <vt:lpstr>Cont..</vt:lpstr>
      <vt:lpstr>Invariant Reactions</vt:lpstr>
      <vt:lpstr>Binary Isomorphous Phase Diagram</vt:lpstr>
      <vt:lpstr>Tie Line and Lever Rule</vt:lpstr>
      <vt:lpstr>Cont..</vt:lpstr>
      <vt:lpstr>Binary Eutectic System</vt:lpstr>
      <vt:lpstr>Iron-Carbon Phase Transformation </vt:lpstr>
      <vt:lpstr>Cont..</vt:lpstr>
      <vt:lpstr>DIFFUSION</vt:lpstr>
      <vt:lpstr>DIFFUSION MECHANISMS</vt:lpstr>
      <vt:lpstr>Cont..</vt:lpstr>
      <vt:lpstr>STEADY-STATE DIFFUSION</vt:lpstr>
      <vt:lpstr>Cont..</vt:lpstr>
      <vt:lpstr>Problem</vt:lpstr>
      <vt:lpstr>NONSTEADY-STATE DIFFUSION</vt:lpstr>
      <vt:lpstr>Microstructural Examination </vt:lpstr>
      <vt:lpstr>Introduction</vt:lpstr>
      <vt:lpstr>Optical Microstructure</vt:lpstr>
      <vt:lpstr>Micro-structural Analysis used for?</vt:lpstr>
      <vt:lpstr>Applications</vt:lpstr>
      <vt:lpstr>Safety Instructions</vt:lpstr>
      <vt:lpstr>Specimen Preparation</vt:lpstr>
      <vt:lpstr>Specimen preparation consists of:</vt:lpstr>
      <vt:lpstr>Sectioning</vt:lpstr>
      <vt:lpstr>PowerPoint Presentation</vt:lpstr>
      <vt:lpstr>Machines used for sectioning:</vt:lpstr>
      <vt:lpstr>Mounting</vt:lpstr>
      <vt:lpstr>Grinding</vt:lpstr>
      <vt:lpstr>PowerPoint Presentation</vt:lpstr>
      <vt:lpstr>Emery Papers</vt:lpstr>
      <vt:lpstr>Polishing</vt:lpstr>
      <vt:lpstr>Machine for Grinding and Polishing</vt:lpstr>
      <vt:lpstr>Etching</vt:lpstr>
      <vt:lpstr>Etching</vt:lpstr>
      <vt:lpstr>Samples prepared for Vickers Hardness test.</vt:lpstr>
      <vt:lpstr>Microstructure of Mild steel base plate at 100× magnifications</vt:lpstr>
      <vt:lpstr>PowerPoint Presentation</vt:lpstr>
      <vt:lpstr>PowerPoint Presentation</vt:lpstr>
      <vt:lpstr>PowerPoint Presentation</vt:lpstr>
      <vt:lpstr>Corrosion rate</vt:lpstr>
      <vt:lpstr>Forms of Corrosion in Metals</vt:lpstr>
      <vt:lpstr>Galvanic Corrosion</vt:lpstr>
      <vt:lpstr>Galvanic Corrosion</vt:lpstr>
      <vt:lpstr>Crevice Corrosion</vt:lpstr>
      <vt:lpstr>PowerPoint Presentation</vt:lpstr>
      <vt:lpstr>Pitting</vt:lpstr>
      <vt:lpstr>Figures showing Consequences of Pitting</vt:lpstr>
      <vt:lpstr>Failure Analysis</vt:lpstr>
      <vt:lpstr>Modes of fracture</vt:lpstr>
      <vt:lpstr>PowerPoint Presentation</vt:lpstr>
      <vt:lpstr>Types of Loadings</vt:lpstr>
      <vt:lpstr>‘Stress Raisers’ and ‘Residual Stress’ as Strength Reducers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Cc</dc:creator>
  <cp:lastModifiedBy>swati gangwar</cp:lastModifiedBy>
  <cp:revision>54</cp:revision>
  <dcterms:created xsi:type="dcterms:W3CDTF">2022-05-03T15:24:12Z</dcterms:created>
  <dcterms:modified xsi:type="dcterms:W3CDTF">2022-06-08T17:13:45Z</dcterms:modified>
</cp:coreProperties>
</file>